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58" r:id="rId4"/>
    <p:sldId id="307" r:id="rId5"/>
    <p:sldId id="259" r:id="rId6"/>
    <p:sldId id="306" r:id="rId7"/>
    <p:sldId id="304" r:id="rId8"/>
    <p:sldId id="261" r:id="rId9"/>
    <p:sldId id="262" r:id="rId10"/>
    <p:sldId id="283" r:id="rId11"/>
    <p:sldId id="305" r:id="rId12"/>
    <p:sldId id="263" r:id="rId13"/>
    <p:sldId id="329" r:id="rId14"/>
    <p:sldId id="264" r:id="rId15"/>
    <p:sldId id="309" r:id="rId16"/>
    <p:sldId id="324" r:id="rId17"/>
    <p:sldId id="310" r:id="rId18"/>
    <p:sldId id="335" r:id="rId19"/>
    <p:sldId id="326" r:id="rId20"/>
    <p:sldId id="325" r:id="rId21"/>
    <p:sldId id="318" r:id="rId22"/>
    <p:sldId id="327" r:id="rId23"/>
    <p:sldId id="313" r:id="rId24"/>
    <p:sldId id="321" r:id="rId25"/>
    <p:sldId id="317" r:id="rId26"/>
    <p:sldId id="322" r:id="rId27"/>
    <p:sldId id="265" r:id="rId28"/>
    <p:sldId id="269" r:id="rId29"/>
    <p:sldId id="298" r:id="rId30"/>
    <p:sldId id="299" r:id="rId31"/>
    <p:sldId id="296" r:id="rId32"/>
    <p:sldId id="270"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350"/>
    <a:srgbClr val="CDA053"/>
    <a:srgbClr val="0B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221" autoAdjust="0"/>
    <p:restoredTop sz="82006" autoAdjust="0"/>
  </p:normalViewPr>
  <p:slideViewPr>
    <p:cSldViewPr snapToGrid="0" snapToObjects="1" showGuides="1">
      <p:cViewPr varScale="1">
        <p:scale>
          <a:sx n="51" d="100"/>
          <a:sy n="51" d="100"/>
        </p:scale>
        <p:origin x="452" y="52"/>
      </p:cViewPr>
      <p:guideLst>
        <p:guide orient="horz" pos="2160"/>
        <p:guide pos="3840"/>
      </p:guideLst>
    </p:cSldViewPr>
  </p:slideViewPr>
  <p:outlineViewPr>
    <p:cViewPr>
      <p:scale>
        <a:sx n="33" d="100"/>
        <a:sy n="33" d="100"/>
      </p:scale>
      <p:origin x="0" y="-12576"/>
    </p:cViewPr>
  </p:outlineViewPr>
  <p:notesTextViewPr>
    <p:cViewPr>
      <p:scale>
        <a:sx n="1" d="1"/>
        <a:sy n="1" d="1"/>
      </p:scale>
      <p:origin x="0" y="0"/>
    </p:cViewPr>
  </p:notesTextViewPr>
  <p:sorterViewPr>
    <p:cViewPr>
      <p:scale>
        <a:sx n="100" d="100"/>
        <a:sy n="100" d="100"/>
      </p:scale>
      <p:origin x="0" y="-3348"/>
    </p:cViewPr>
  </p:sorterViewPr>
  <p:notesViewPr>
    <p:cSldViewPr snapToGrid="0" snapToObjects="1">
      <p:cViewPr varScale="1">
        <p:scale>
          <a:sx n="64" d="100"/>
          <a:sy n="64" d="100"/>
        </p:scale>
        <p:origin x="3000" y="7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notesMaster" Target="notesMasters/notesMaster1.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tableStyles" Target="tableStyles.xml" Id="rId3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theme" Target="theme/theme1.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viewProps" Target="viewProp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presProps" Target="presProps.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F2EC23F-E2A3-4E6E-AB44-F750E3FCC15F}" type="datetimeFigureOut">
              <a:rPr lang="en-US" smtClean="0"/>
              <a:t>7/1/2021</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3674CC0-CB23-4CFF-B9DA-0EB9D028AE69}" type="slidenum">
              <a:rPr lang="en-US" smtClean="0"/>
              <a:t>‹#›</a:t>
            </a:fld>
            <a:endParaRPr lang="en-US" dirty="0"/>
          </a:p>
        </p:txBody>
      </p:sp>
    </p:spTree>
    <p:extLst>
      <p:ext uri="{BB962C8B-B14F-4D97-AF65-F5344CB8AC3E}">
        <p14:creationId xmlns:p14="http://schemas.microsoft.com/office/powerpoint/2010/main" val="175997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74CC0-CB23-4CFF-B9DA-0EB9D028AE69}" type="slidenum">
              <a:rPr lang="en-US" smtClean="0"/>
              <a:t>12</a:t>
            </a:fld>
            <a:endParaRPr lang="en-US" dirty="0"/>
          </a:p>
        </p:txBody>
      </p:sp>
    </p:spTree>
    <p:extLst>
      <p:ext uri="{BB962C8B-B14F-4D97-AF65-F5344CB8AC3E}">
        <p14:creationId xmlns:p14="http://schemas.microsoft.com/office/powerpoint/2010/main" val="397046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let your employees do this </a:t>
            </a:r>
          </a:p>
        </p:txBody>
      </p:sp>
      <p:sp>
        <p:nvSpPr>
          <p:cNvPr id="4" name="Slide Number Placeholder 3"/>
          <p:cNvSpPr>
            <a:spLocks noGrp="1"/>
          </p:cNvSpPr>
          <p:nvPr>
            <p:ph type="sldNum" sz="quarter" idx="5"/>
          </p:nvPr>
        </p:nvSpPr>
        <p:spPr/>
        <p:txBody>
          <a:bodyPr/>
          <a:lstStyle/>
          <a:p>
            <a:fld id="{43674CC0-CB23-4CFF-B9DA-0EB9D028AE69}" type="slidenum">
              <a:rPr lang="en-US" smtClean="0"/>
              <a:t>13</a:t>
            </a:fld>
            <a:endParaRPr lang="en-US" dirty="0"/>
          </a:p>
        </p:txBody>
      </p:sp>
    </p:spTree>
    <p:extLst>
      <p:ext uri="{BB962C8B-B14F-4D97-AF65-F5344CB8AC3E}">
        <p14:creationId xmlns:p14="http://schemas.microsoft.com/office/powerpoint/2010/main" val="64548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acts State in part that "no otherwise qualified disabled individual shall solely by reason of such disability, be excluded from the participation in, be denied the benefits of, or subjected to discrimination" in programs or activities sponsored by a public entity.</a:t>
            </a:r>
          </a:p>
        </p:txBody>
      </p:sp>
      <p:sp>
        <p:nvSpPr>
          <p:cNvPr id="4" name="Slide Number Placeholder 3"/>
          <p:cNvSpPr>
            <a:spLocks noGrp="1"/>
          </p:cNvSpPr>
          <p:nvPr>
            <p:ph type="sldNum" sz="quarter" idx="5"/>
          </p:nvPr>
        </p:nvSpPr>
        <p:spPr/>
        <p:txBody>
          <a:bodyPr/>
          <a:lstStyle/>
          <a:p>
            <a:fld id="{43674CC0-CB23-4CFF-B9DA-0EB9D028AE69}" type="slidenum">
              <a:rPr lang="en-US" smtClean="0"/>
              <a:t>21</a:t>
            </a:fld>
            <a:endParaRPr lang="en-US" dirty="0"/>
          </a:p>
        </p:txBody>
      </p:sp>
    </p:spTree>
    <p:extLst>
      <p:ext uri="{BB962C8B-B14F-4D97-AF65-F5344CB8AC3E}">
        <p14:creationId xmlns:p14="http://schemas.microsoft.com/office/powerpoint/2010/main" val="346726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acts State in part that "no otherwise qualified disabled individual shall solely by reason of such disability, be excluded from the participation in, be denied the benefits of, or subjected to discrimination" in programs or activities sponsored by a public entity.</a:t>
            </a:r>
          </a:p>
        </p:txBody>
      </p:sp>
      <p:sp>
        <p:nvSpPr>
          <p:cNvPr id="4" name="Slide Number Placeholder 3"/>
          <p:cNvSpPr>
            <a:spLocks noGrp="1"/>
          </p:cNvSpPr>
          <p:nvPr>
            <p:ph type="sldNum" sz="quarter" idx="5"/>
          </p:nvPr>
        </p:nvSpPr>
        <p:spPr/>
        <p:txBody>
          <a:bodyPr/>
          <a:lstStyle/>
          <a:p>
            <a:fld id="{43674CC0-CB23-4CFF-B9DA-0EB9D028AE69}" type="slidenum">
              <a:rPr lang="en-US" smtClean="0"/>
              <a:t>22</a:t>
            </a:fld>
            <a:endParaRPr lang="en-US" dirty="0"/>
          </a:p>
        </p:txBody>
      </p:sp>
    </p:spTree>
    <p:extLst>
      <p:ext uri="{BB962C8B-B14F-4D97-AF65-F5344CB8AC3E}">
        <p14:creationId xmlns:p14="http://schemas.microsoft.com/office/powerpoint/2010/main" val="161410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74CC0-CB23-4CFF-B9DA-0EB9D028AE69}" type="slidenum">
              <a:rPr lang="en-US" smtClean="0"/>
              <a:t>29</a:t>
            </a:fld>
            <a:endParaRPr lang="en-US" dirty="0"/>
          </a:p>
        </p:txBody>
      </p:sp>
    </p:spTree>
    <p:extLst>
      <p:ext uri="{BB962C8B-B14F-4D97-AF65-F5344CB8AC3E}">
        <p14:creationId xmlns:p14="http://schemas.microsoft.com/office/powerpoint/2010/main" val="400675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674CC0-CB23-4CFF-B9DA-0EB9D028AE69}" type="slidenum">
              <a:rPr lang="en-US" smtClean="0"/>
              <a:t>30</a:t>
            </a:fld>
            <a:endParaRPr lang="en-US" dirty="0"/>
          </a:p>
        </p:txBody>
      </p:sp>
    </p:spTree>
    <p:extLst>
      <p:ext uri="{BB962C8B-B14F-4D97-AF65-F5344CB8AC3E}">
        <p14:creationId xmlns:p14="http://schemas.microsoft.com/office/powerpoint/2010/main" val="347781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a:t>Examples</a:t>
            </a:r>
          </a:p>
          <a:p>
            <a:pPr lvl="2"/>
            <a:r>
              <a:rPr lang="en-US" sz="2400" dirty="0"/>
              <a:t>FFCRA</a:t>
            </a:r>
          </a:p>
          <a:p>
            <a:pPr lvl="2"/>
            <a:r>
              <a:rPr lang="en-US" sz="2400" i="1" dirty="0"/>
              <a:t>Bostock</a:t>
            </a:r>
          </a:p>
          <a:p>
            <a:endParaRPr lang="en-US" dirty="0"/>
          </a:p>
        </p:txBody>
      </p:sp>
      <p:sp>
        <p:nvSpPr>
          <p:cNvPr id="4" name="Slide Number Placeholder 3"/>
          <p:cNvSpPr>
            <a:spLocks noGrp="1"/>
          </p:cNvSpPr>
          <p:nvPr>
            <p:ph type="sldNum" sz="quarter" idx="5"/>
          </p:nvPr>
        </p:nvSpPr>
        <p:spPr/>
        <p:txBody>
          <a:bodyPr/>
          <a:lstStyle/>
          <a:p>
            <a:fld id="{43674CC0-CB23-4CFF-B9DA-0EB9D028AE69}" type="slidenum">
              <a:rPr lang="en-US" smtClean="0"/>
              <a:t>31</a:t>
            </a:fld>
            <a:endParaRPr lang="en-US" dirty="0"/>
          </a:p>
        </p:txBody>
      </p:sp>
    </p:spTree>
    <p:extLst>
      <p:ext uri="{BB962C8B-B14F-4D97-AF65-F5344CB8AC3E}">
        <p14:creationId xmlns:p14="http://schemas.microsoft.com/office/powerpoint/2010/main" val="34915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992E-F195-F642-B279-FF09DB2605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302341-0B59-3A40-8FAB-776571A22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087755-1397-B840-8BA7-4F0364785798}"/>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5" name="Footer Placeholder 4">
            <a:extLst>
              <a:ext uri="{FF2B5EF4-FFF2-40B4-BE49-F238E27FC236}">
                <a16:creationId xmlns:a16="http://schemas.microsoft.com/office/drawing/2014/main" id="{14485213-D79F-9941-BF4D-0F79CAC2D6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CDDBB-5C9C-8045-944A-1E064118D2D7}"/>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188338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D987-EC07-A441-AED5-8D4751C11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A4F61E-7202-3949-A996-1219A73C23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FB938-3076-6541-AD0F-47E3F15EFD06}"/>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5" name="Footer Placeholder 4">
            <a:extLst>
              <a:ext uri="{FF2B5EF4-FFF2-40B4-BE49-F238E27FC236}">
                <a16:creationId xmlns:a16="http://schemas.microsoft.com/office/drawing/2014/main" id="{8739A8DC-37D4-1442-A9C2-E580A7AD55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C3F3A4-078E-D046-9B04-B1712C577D46}"/>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389603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54D96-4205-8441-8C18-B8FD4C29AF2D}"/>
              </a:ext>
            </a:extLst>
          </p:cNvPr>
          <p:cNvSpPr>
            <a:spLocks noGrp="1"/>
          </p:cNvSpPr>
          <p:nvPr>
            <p:ph type="title" orient="vert"/>
          </p:nvPr>
        </p:nvSpPr>
        <p:spPr>
          <a:xfrm>
            <a:off x="8724900" y="1504603"/>
            <a:ext cx="2628900" cy="467236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544D10-CE15-9D43-9406-809FF434A86D}"/>
              </a:ext>
            </a:extLst>
          </p:cNvPr>
          <p:cNvSpPr>
            <a:spLocks noGrp="1"/>
          </p:cNvSpPr>
          <p:nvPr>
            <p:ph type="body" orient="vert" idx="1"/>
          </p:nvPr>
        </p:nvSpPr>
        <p:spPr>
          <a:xfrm>
            <a:off x="838200" y="1504603"/>
            <a:ext cx="7734300" cy="467235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1F0B5-4AFA-AF4A-B19D-E0651DAFB721}"/>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5" name="Footer Placeholder 4">
            <a:extLst>
              <a:ext uri="{FF2B5EF4-FFF2-40B4-BE49-F238E27FC236}">
                <a16:creationId xmlns:a16="http://schemas.microsoft.com/office/drawing/2014/main" id="{E7F82B4E-A646-4142-B460-ECBEC8D01B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5F44AB-FD98-3742-840D-4319D5B70C9A}"/>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194479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FAB8-DC4E-F44D-9193-D1F26A3140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E2A7C4-16FC-ED45-A347-5C4D2E7812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2E3DD-1300-D54C-9173-8A6720F79315}"/>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5" name="Footer Placeholder 4">
            <a:extLst>
              <a:ext uri="{FF2B5EF4-FFF2-40B4-BE49-F238E27FC236}">
                <a16:creationId xmlns:a16="http://schemas.microsoft.com/office/drawing/2014/main" id="{12889C03-4768-1442-9159-9630AF0DFC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1ED46B-3391-CD42-B3F5-8940BBCC29EB}"/>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39142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16C85-C563-8A45-AC1C-BFD99A9D88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D6B2F-DEDA-AC4E-BB9F-A0778780D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D31DA11-E09A-0948-A701-3EB32433943B}"/>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5" name="Footer Placeholder 4">
            <a:extLst>
              <a:ext uri="{FF2B5EF4-FFF2-40B4-BE49-F238E27FC236}">
                <a16:creationId xmlns:a16="http://schemas.microsoft.com/office/drawing/2014/main" id="{CD575BA9-4B42-0E4E-ADDE-60C4863C56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79FEA1-82AF-ED47-9224-51E6BFEA9EBD}"/>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234184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33874-2671-DB45-910C-2C4B8A737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A2A51C-B3B0-3F45-8881-118CC5447851}"/>
              </a:ext>
            </a:extLst>
          </p:cNvPr>
          <p:cNvSpPr>
            <a:spLocks noGrp="1"/>
          </p:cNvSpPr>
          <p:nvPr>
            <p:ph sz="half" idx="1"/>
          </p:nvPr>
        </p:nvSpPr>
        <p:spPr>
          <a:xfrm>
            <a:off x="838200" y="2580359"/>
            <a:ext cx="5181600" cy="359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6F79B3-A2E7-7F4D-A561-76DA451556D4}"/>
              </a:ext>
            </a:extLst>
          </p:cNvPr>
          <p:cNvSpPr>
            <a:spLocks noGrp="1"/>
          </p:cNvSpPr>
          <p:nvPr>
            <p:ph sz="half" idx="2"/>
          </p:nvPr>
        </p:nvSpPr>
        <p:spPr>
          <a:xfrm>
            <a:off x="6172200" y="2580359"/>
            <a:ext cx="5181600" cy="359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AE57E-EED2-FD4B-93EC-A3CE2A8DCDBF}"/>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6" name="Footer Placeholder 5">
            <a:extLst>
              <a:ext uri="{FF2B5EF4-FFF2-40B4-BE49-F238E27FC236}">
                <a16:creationId xmlns:a16="http://schemas.microsoft.com/office/drawing/2014/main" id="{14A53138-12A6-2941-811F-E7A1B7D0F7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F03211-9814-874E-BB22-66617877D180}"/>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69896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95B0-2847-A54D-9435-44DB6CAD098C}"/>
              </a:ext>
            </a:extLst>
          </p:cNvPr>
          <p:cNvSpPr>
            <a:spLocks noGrp="1"/>
          </p:cNvSpPr>
          <p:nvPr>
            <p:ph type="title"/>
          </p:nvPr>
        </p:nvSpPr>
        <p:spPr>
          <a:xfrm>
            <a:off x="839788" y="1429789"/>
            <a:ext cx="10515600" cy="88946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FCF8F-3839-0844-A9E9-42A6AFA2AA19}"/>
              </a:ext>
            </a:extLst>
          </p:cNvPr>
          <p:cNvSpPr>
            <a:spLocks noGrp="1"/>
          </p:cNvSpPr>
          <p:nvPr>
            <p:ph type="body" idx="1"/>
          </p:nvPr>
        </p:nvSpPr>
        <p:spPr>
          <a:xfrm>
            <a:off x="839788" y="237943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7C0673-6292-5946-842A-04DA611FEFCF}"/>
              </a:ext>
            </a:extLst>
          </p:cNvPr>
          <p:cNvSpPr>
            <a:spLocks noGrp="1"/>
          </p:cNvSpPr>
          <p:nvPr>
            <p:ph sz="half" idx="2"/>
          </p:nvPr>
        </p:nvSpPr>
        <p:spPr>
          <a:xfrm>
            <a:off x="839788" y="3263521"/>
            <a:ext cx="5157787" cy="2926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37F64E-762F-D44C-AB22-FC14DE9E9787}"/>
              </a:ext>
            </a:extLst>
          </p:cNvPr>
          <p:cNvSpPr>
            <a:spLocks noGrp="1"/>
          </p:cNvSpPr>
          <p:nvPr>
            <p:ph type="body" sz="quarter" idx="3"/>
          </p:nvPr>
        </p:nvSpPr>
        <p:spPr>
          <a:xfrm>
            <a:off x="6172200" y="237943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642647-690E-BD48-BD99-C27B62EB75EC}"/>
              </a:ext>
            </a:extLst>
          </p:cNvPr>
          <p:cNvSpPr>
            <a:spLocks noGrp="1"/>
          </p:cNvSpPr>
          <p:nvPr>
            <p:ph sz="quarter" idx="4"/>
          </p:nvPr>
        </p:nvSpPr>
        <p:spPr>
          <a:xfrm>
            <a:off x="6172200" y="3263520"/>
            <a:ext cx="5183188" cy="29261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43C29-61A8-784B-A473-A57FF3393524}"/>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8" name="Footer Placeholder 7">
            <a:extLst>
              <a:ext uri="{FF2B5EF4-FFF2-40B4-BE49-F238E27FC236}">
                <a16:creationId xmlns:a16="http://schemas.microsoft.com/office/drawing/2014/main" id="{067DBAB7-06B8-054F-B202-88D34180C1C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05F4995-9F84-EB4A-9FEE-35C32825DB58}"/>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3309848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9754-EACF-7E48-9D41-9D51A851E4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8B5717-C773-2443-A0F3-89912505A4E4}"/>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4" name="Footer Placeholder 3">
            <a:extLst>
              <a:ext uri="{FF2B5EF4-FFF2-40B4-BE49-F238E27FC236}">
                <a16:creationId xmlns:a16="http://schemas.microsoft.com/office/drawing/2014/main" id="{FF6BF6FD-6BEF-DE44-BF62-5E2B71104B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7D0AF3E-1FDC-924B-A81D-D2C12DA040CE}"/>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253611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AE287-9765-BD49-A2AA-721908D4A92A}"/>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3" name="Footer Placeholder 2">
            <a:extLst>
              <a:ext uri="{FF2B5EF4-FFF2-40B4-BE49-F238E27FC236}">
                <a16:creationId xmlns:a16="http://schemas.microsoft.com/office/drawing/2014/main" id="{A3EF15B7-49DB-2948-BB7E-B0C3A6A9D5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FD68AE-CB31-9F47-8F9E-1B56295F9D57}"/>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241232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A17F-5A3D-9E4B-9ED1-C8A2BDCB3DF7}"/>
              </a:ext>
            </a:extLst>
          </p:cNvPr>
          <p:cNvSpPr>
            <a:spLocks noGrp="1"/>
          </p:cNvSpPr>
          <p:nvPr>
            <p:ph type="title"/>
          </p:nvPr>
        </p:nvSpPr>
        <p:spPr>
          <a:xfrm>
            <a:off x="839788" y="1429788"/>
            <a:ext cx="3932237" cy="113053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9EED27-40CE-BD40-8FAA-85A6DBFE4919}"/>
              </a:ext>
            </a:extLst>
          </p:cNvPr>
          <p:cNvSpPr>
            <a:spLocks noGrp="1"/>
          </p:cNvSpPr>
          <p:nvPr>
            <p:ph idx="1"/>
          </p:nvPr>
        </p:nvSpPr>
        <p:spPr>
          <a:xfrm>
            <a:off x="5183188" y="1429788"/>
            <a:ext cx="6172200" cy="4431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0CAB87-6880-F543-B084-1B9FE6775B9B}"/>
              </a:ext>
            </a:extLst>
          </p:cNvPr>
          <p:cNvSpPr>
            <a:spLocks noGrp="1"/>
          </p:cNvSpPr>
          <p:nvPr>
            <p:ph type="body" sz="half" idx="2"/>
          </p:nvPr>
        </p:nvSpPr>
        <p:spPr>
          <a:xfrm>
            <a:off x="839788" y="2626822"/>
            <a:ext cx="3932237" cy="32421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12F00-55EB-F04F-A1A3-4F1F7788E1E7}"/>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6" name="Footer Placeholder 5">
            <a:extLst>
              <a:ext uri="{FF2B5EF4-FFF2-40B4-BE49-F238E27FC236}">
                <a16:creationId xmlns:a16="http://schemas.microsoft.com/office/drawing/2014/main" id="{D0CCF4A6-6176-874D-BF99-08633CB252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95883-2DC4-224E-B841-0ADC6B5C4720}"/>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83896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5E37-0BFC-1B40-815B-0A93F0C27E78}"/>
              </a:ext>
            </a:extLst>
          </p:cNvPr>
          <p:cNvSpPr>
            <a:spLocks noGrp="1"/>
          </p:cNvSpPr>
          <p:nvPr>
            <p:ph type="title"/>
          </p:nvPr>
        </p:nvSpPr>
        <p:spPr>
          <a:xfrm>
            <a:off x="839788" y="1446415"/>
            <a:ext cx="3932237" cy="123859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8AFBFE-DA52-CE46-A993-73EC7B174FBC}"/>
              </a:ext>
            </a:extLst>
          </p:cNvPr>
          <p:cNvSpPr>
            <a:spLocks noGrp="1"/>
          </p:cNvSpPr>
          <p:nvPr>
            <p:ph type="pic" idx="1"/>
          </p:nvPr>
        </p:nvSpPr>
        <p:spPr>
          <a:xfrm>
            <a:off x="5183188" y="1446415"/>
            <a:ext cx="6172200" cy="4414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F25E93D-D1C8-5C4E-B4F4-28627DDC7AE3}"/>
              </a:ext>
            </a:extLst>
          </p:cNvPr>
          <p:cNvSpPr>
            <a:spLocks noGrp="1"/>
          </p:cNvSpPr>
          <p:nvPr>
            <p:ph type="body" sz="half" idx="2"/>
          </p:nvPr>
        </p:nvSpPr>
        <p:spPr>
          <a:xfrm>
            <a:off x="839788" y="2743200"/>
            <a:ext cx="3932237" cy="3125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DE2143-14B1-1444-B259-7F234FB3613E}"/>
              </a:ext>
            </a:extLst>
          </p:cNvPr>
          <p:cNvSpPr>
            <a:spLocks noGrp="1"/>
          </p:cNvSpPr>
          <p:nvPr>
            <p:ph type="dt" sz="half" idx="10"/>
          </p:nvPr>
        </p:nvSpPr>
        <p:spPr/>
        <p:txBody>
          <a:bodyPr/>
          <a:lstStyle/>
          <a:p>
            <a:fld id="{784F3A04-52B5-2445-AB0D-6D828E6DF261}" type="datetimeFigureOut">
              <a:rPr lang="en-US" smtClean="0"/>
              <a:t>7/1/2021</a:t>
            </a:fld>
            <a:endParaRPr lang="en-US" dirty="0"/>
          </a:p>
        </p:txBody>
      </p:sp>
      <p:sp>
        <p:nvSpPr>
          <p:cNvPr id="6" name="Footer Placeholder 5">
            <a:extLst>
              <a:ext uri="{FF2B5EF4-FFF2-40B4-BE49-F238E27FC236}">
                <a16:creationId xmlns:a16="http://schemas.microsoft.com/office/drawing/2014/main" id="{A8C612B5-091E-0442-A6FB-6BF2C04CDE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9933BB-C40B-C04B-8CC6-43F12F452D8B}"/>
              </a:ext>
            </a:extLst>
          </p:cNvPr>
          <p:cNvSpPr>
            <a:spLocks noGrp="1"/>
          </p:cNvSpPr>
          <p:nvPr>
            <p:ph type="sldNum" sz="quarter" idx="12"/>
          </p:nvPr>
        </p:nvSpPr>
        <p:spPr/>
        <p:txBody>
          <a:bodyPr/>
          <a:lstStyle/>
          <a:p>
            <a:fld id="{82C1C099-3B0F-2649-8325-F5932407CB3B}" type="slidenum">
              <a:rPr lang="en-US" smtClean="0"/>
              <a:t>‹#›</a:t>
            </a:fld>
            <a:endParaRPr lang="en-US" dirty="0"/>
          </a:p>
        </p:txBody>
      </p:sp>
    </p:spTree>
    <p:extLst>
      <p:ext uri="{BB962C8B-B14F-4D97-AF65-F5344CB8AC3E}">
        <p14:creationId xmlns:p14="http://schemas.microsoft.com/office/powerpoint/2010/main" val="186712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3335AD-4E61-E344-A279-74A8B6536340}"/>
              </a:ext>
            </a:extLst>
          </p:cNvPr>
          <p:cNvSpPr/>
          <p:nvPr userDrawn="1"/>
        </p:nvSpPr>
        <p:spPr>
          <a:xfrm>
            <a:off x="0" y="-1"/>
            <a:ext cx="12192000" cy="1371600"/>
          </a:xfrm>
          <a:prstGeom prst="rect">
            <a:avLst/>
          </a:prstGeom>
          <a:solidFill>
            <a:srgbClr val="0B3B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6AB4FE58-9270-EC47-9421-75D399BFF3D2}"/>
              </a:ext>
            </a:extLst>
          </p:cNvPr>
          <p:cNvSpPr>
            <a:spLocks noGrp="1"/>
          </p:cNvSpPr>
          <p:nvPr>
            <p:ph type="title"/>
          </p:nvPr>
        </p:nvSpPr>
        <p:spPr>
          <a:xfrm>
            <a:off x="838200" y="1391323"/>
            <a:ext cx="10515600" cy="10096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6F4292-046E-2042-9E85-1BEBA146527F}"/>
              </a:ext>
            </a:extLst>
          </p:cNvPr>
          <p:cNvSpPr>
            <a:spLocks noGrp="1"/>
          </p:cNvSpPr>
          <p:nvPr>
            <p:ph type="body" idx="1"/>
          </p:nvPr>
        </p:nvSpPr>
        <p:spPr>
          <a:xfrm>
            <a:off x="838200" y="2580361"/>
            <a:ext cx="10515600" cy="35966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0F3A67-DC32-E245-A320-64145777F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F3A04-52B5-2445-AB0D-6D828E6DF261}" type="datetimeFigureOut">
              <a:rPr lang="en-US" smtClean="0"/>
              <a:t>7/1/2021</a:t>
            </a:fld>
            <a:endParaRPr lang="en-US" dirty="0"/>
          </a:p>
        </p:txBody>
      </p:sp>
      <p:sp>
        <p:nvSpPr>
          <p:cNvPr id="5" name="Footer Placeholder 4">
            <a:extLst>
              <a:ext uri="{FF2B5EF4-FFF2-40B4-BE49-F238E27FC236}">
                <a16:creationId xmlns:a16="http://schemas.microsoft.com/office/drawing/2014/main" id="{66AFA1C7-5D16-9542-8B39-6A1593C61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0C9EA65-5937-0F47-956E-9674E3CDF5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1C099-3B0F-2649-8325-F5932407CB3B}" type="slidenum">
              <a:rPr lang="en-US" smtClean="0"/>
              <a:t>‹#›</a:t>
            </a:fld>
            <a:endParaRPr lang="en-US" dirty="0"/>
          </a:p>
        </p:txBody>
      </p:sp>
      <p:pic>
        <p:nvPicPr>
          <p:cNvPr id="9" name="Picture 8" descr="A picture containing plate, drawing&#10;&#10;Description automatically generated">
            <a:extLst>
              <a:ext uri="{FF2B5EF4-FFF2-40B4-BE49-F238E27FC236}">
                <a16:creationId xmlns:a16="http://schemas.microsoft.com/office/drawing/2014/main" id="{7DFDC9DA-2604-4547-87A3-CEF0BB9ADFF6}"/>
              </a:ext>
            </a:extLst>
          </p:cNvPr>
          <p:cNvPicPr>
            <a:picLocks noChangeAspect="1"/>
          </p:cNvPicPr>
          <p:nvPr userDrawn="1"/>
        </p:nvPicPr>
        <p:blipFill>
          <a:blip r:embed="rId13"/>
          <a:stretch>
            <a:fillRect/>
          </a:stretch>
        </p:blipFill>
        <p:spPr>
          <a:xfrm>
            <a:off x="838200" y="460402"/>
            <a:ext cx="2468671" cy="508473"/>
          </a:xfrm>
          <a:prstGeom prst="rect">
            <a:avLst/>
          </a:prstGeom>
        </p:spPr>
      </p:pic>
      <p:sp>
        <p:nvSpPr>
          <p:cNvPr id="10" name="Rectangle 9">
            <a:extLst>
              <a:ext uri="{FF2B5EF4-FFF2-40B4-BE49-F238E27FC236}">
                <a16:creationId xmlns:a16="http://schemas.microsoft.com/office/drawing/2014/main" id="{CD7D0EE1-B5F4-A24D-B5B4-F72D75B98470}"/>
              </a:ext>
            </a:extLst>
          </p:cNvPr>
          <p:cNvSpPr/>
          <p:nvPr userDrawn="1"/>
        </p:nvSpPr>
        <p:spPr>
          <a:xfrm>
            <a:off x="0" y="6721474"/>
            <a:ext cx="12192000" cy="136525"/>
          </a:xfrm>
          <a:prstGeom prst="rect">
            <a:avLst/>
          </a:prstGeom>
          <a:solidFill>
            <a:srgbClr val="CDA0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670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chart@handfirm.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6FA2-C8F6-8E48-BEF6-E59E34973D46}"/>
              </a:ext>
            </a:extLst>
          </p:cNvPr>
          <p:cNvSpPr>
            <a:spLocks noGrp="1"/>
          </p:cNvSpPr>
          <p:nvPr>
            <p:ph type="ctrTitle"/>
          </p:nvPr>
        </p:nvSpPr>
        <p:spPr>
          <a:xfrm>
            <a:off x="914400" y="1295400"/>
            <a:ext cx="10598046" cy="2133600"/>
          </a:xfrm>
        </p:spPr>
        <p:txBody>
          <a:bodyPr>
            <a:normAutofit/>
          </a:bodyPr>
          <a:lstStyle/>
          <a:p>
            <a:r>
              <a:rPr lang="en-US" sz="7200" dirty="0">
                <a:solidFill>
                  <a:srgbClr val="143350"/>
                </a:solidFill>
                <a:latin typeface="Times New Roman" panose="02020603050405020304" pitchFamily="18" charset="0"/>
                <a:cs typeface="Times New Roman" panose="02020603050405020304" pitchFamily="18" charset="0"/>
              </a:rPr>
              <a:t>Building a Personnel Policy Handbook</a:t>
            </a:r>
            <a:endParaRPr lang="en-US" sz="4100" dirty="0">
              <a:solidFill>
                <a:srgbClr val="143350"/>
              </a:solidFill>
            </a:endParaRPr>
          </a:p>
        </p:txBody>
      </p:sp>
      <p:sp>
        <p:nvSpPr>
          <p:cNvPr id="3" name="Subtitle 2">
            <a:extLst>
              <a:ext uri="{FF2B5EF4-FFF2-40B4-BE49-F238E27FC236}">
                <a16:creationId xmlns:a16="http://schemas.microsoft.com/office/drawing/2014/main" id="{B1BCF50E-0390-AE4D-806D-6FBE525C1C81}"/>
              </a:ext>
            </a:extLst>
          </p:cNvPr>
          <p:cNvSpPr>
            <a:spLocks noGrp="1"/>
          </p:cNvSpPr>
          <p:nvPr>
            <p:ph type="subTitle" idx="1"/>
          </p:nvPr>
        </p:nvSpPr>
        <p:spPr>
          <a:xfrm>
            <a:off x="914400" y="3602037"/>
            <a:ext cx="9944100" cy="2723811"/>
          </a:xfrm>
        </p:spPr>
        <p:txBody>
          <a:bodyPr>
            <a:normAutofit fontScale="92500"/>
          </a:bodyPr>
          <a:lstStyle/>
          <a:p>
            <a:r>
              <a:rPr lang="en-US" sz="3000" b="1" dirty="0">
                <a:latin typeface="Times New Roman" panose="02020603050405020304" pitchFamily="18" charset="0"/>
                <a:cs typeface="Times New Roman" panose="02020603050405020304" pitchFamily="18" charset="0"/>
              </a:rPr>
              <a:t>Alabama Association of Municipal Clerks and Administrators </a:t>
            </a:r>
          </a:p>
          <a:p>
            <a:r>
              <a:rPr lang="en-US" sz="3000" b="1" dirty="0">
                <a:latin typeface="Times New Roman" panose="02020603050405020304" pitchFamily="18" charset="0"/>
                <a:cs typeface="Times New Roman" panose="02020603050405020304" pitchFamily="18" charset="0"/>
              </a:rPr>
              <a:t>July 1, 2021</a:t>
            </a:r>
          </a:p>
          <a:p>
            <a:endParaRPr lang="en-US" sz="3000" b="1" dirty="0">
              <a:latin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cs typeface="Times New Roman" panose="02020603050405020304" pitchFamily="18" charset="0"/>
              </a:rPr>
              <a:t>Presented by Lisa Cooper</a:t>
            </a:r>
          </a:p>
          <a:p>
            <a:r>
              <a:rPr lang="en-US" sz="3000" b="1" dirty="0">
                <a:latin typeface="Times New Roman" panose="02020603050405020304" pitchFamily="18" charset="0"/>
                <a:cs typeface="Times New Roman" panose="02020603050405020304" pitchFamily="18" charset="0"/>
              </a:rPr>
              <a:t>Hand Arendall Harrison Sale LLC</a:t>
            </a:r>
          </a:p>
          <a:p>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813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0008"/>
            <a:ext cx="10515600" cy="1009650"/>
          </a:xfrm>
        </p:spPr>
        <p:txBody>
          <a:bodyPr>
            <a:normAutofit/>
          </a:bodyPr>
          <a:lstStyle/>
          <a:p>
            <a:r>
              <a:rPr lang="en-US" dirty="0">
                <a:solidFill>
                  <a:schemeClr val="accent5">
                    <a:lumMod val="50000"/>
                  </a:schemeClr>
                </a:solidFill>
              </a:rPr>
              <a:t>What’s Inside: On the Job Policies </a:t>
            </a:r>
            <a:endParaRPr lang="en-US" dirty="0"/>
          </a:p>
        </p:txBody>
      </p:sp>
      <p:sp>
        <p:nvSpPr>
          <p:cNvPr id="3" name="Content Placeholder 2"/>
          <p:cNvSpPr>
            <a:spLocks noGrp="1"/>
          </p:cNvSpPr>
          <p:nvPr>
            <p:ph idx="1"/>
          </p:nvPr>
        </p:nvSpPr>
        <p:spPr>
          <a:xfrm>
            <a:off x="1008743" y="2865430"/>
            <a:ext cx="10834914" cy="3680513"/>
          </a:xfrm>
        </p:spPr>
        <p:txBody>
          <a:bodyPr>
            <a:normAutofit/>
          </a:bodyPr>
          <a:lstStyle/>
          <a:p>
            <a:r>
              <a:rPr lang="en-US" dirty="0"/>
              <a:t>Key Goal: Set the expectations for the workplace</a:t>
            </a:r>
          </a:p>
          <a:p>
            <a:pPr lvl="1"/>
            <a:r>
              <a:rPr lang="en-US" dirty="0"/>
              <a:t>Attendance and Punctuality</a:t>
            </a:r>
          </a:p>
          <a:p>
            <a:pPr lvl="2"/>
            <a:r>
              <a:rPr lang="en-US" dirty="0"/>
              <a:t>Remote work</a:t>
            </a:r>
          </a:p>
          <a:p>
            <a:pPr lvl="1"/>
            <a:r>
              <a:rPr lang="en-US" dirty="0"/>
              <a:t>Personal Appearance</a:t>
            </a:r>
          </a:p>
          <a:p>
            <a:pPr lvl="1"/>
            <a:r>
              <a:rPr lang="en-US" dirty="0"/>
              <a:t>Fraternization Policy</a:t>
            </a:r>
          </a:p>
          <a:p>
            <a:pPr lvl="1"/>
            <a:r>
              <a:rPr lang="en-US" dirty="0"/>
              <a:t>Employee Conduct and Work Rules/Discipline</a:t>
            </a:r>
          </a:p>
          <a:p>
            <a:pPr lvl="1"/>
            <a:r>
              <a:rPr lang="en-US" dirty="0"/>
              <a:t>Computer and Internet Usage Policy</a:t>
            </a:r>
          </a:p>
          <a:p>
            <a:pPr lvl="1"/>
            <a:r>
              <a:rPr lang="en-US" dirty="0"/>
              <a:t>Social Media Policy</a:t>
            </a:r>
          </a:p>
          <a:p>
            <a:endParaRPr lang="en-US" dirty="0"/>
          </a:p>
        </p:txBody>
      </p:sp>
    </p:spTree>
    <p:extLst>
      <p:ext uri="{BB962C8B-B14F-4D97-AF65-F5344CB8AC3E}">
        <p14:creationId xmlns:p14="http://schemas.microsoft.com/office/powerpoint/2010/main" val="199842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5778"/>
            <a:ext cx="10515600" cy="1285422"/>
          </a:xfrm>
        </p:spPr>
        <p:txBody>
          <a:bodyPr>
            <a:normAutofit fontScale="90000"/>
          </a:bodyPr>
          <a:lstStyle/>
          <a:p>
            <a:r>
              <a:rPr lang="en-US" dirty="0">
                <a:solidFill>
                  <a:schemeClr val="accent5">
                    <a:lumMod val="50000"/>
                  </a:schemeClr>
                </a:solidFill>
              </a:rPr>
              <a:t>What’s Inside: Health and Safety</a:t>
            </a:r>
            <a:br>
              <a:rPr lang="en-US" dirty="0">
                <a:solidFill>
                  <a:schemeClr val="accent5">
                    <a:lumMod val="50000"/>
                  </a:schemeClr>
                </a:solidFill>
              </a:rPr>
            </a:br>
            <a:endParaRPr lang="en-US" dirty="0"/>
          </a:p>
        </p:txBody>
      </p:sp>
      <p:sp>
        <p:nvSpPr>
          <p:cNvPr id="3" name="Content Placeholder 2"/>
          <p:cNvSpPr>
            <a:spLocks noGrp="1"/>
          </p:cNvSpPr>
          <p:nvPr>
            <p:ph idx="1"/>
          </p:nvPr>
        </p:nvSpPr>
        <p:spPr>
          <a:xfrm>
            <a:off x="462643" y="3101649"/>
            <a:ext cx="11266714" cy="2487638"/>
          </a:xfrm>
        </p:spPr>
        <p:txBody>
          <a:bodyPr>
            <a:normAutofit/>
          </a:bodyPr>
          <a:lstStyle/>
          <a:p>
            <a:pPr marL="914400"/>
            <a:r>
              <a:rPr lang="en-US" dirty="0"/>
              <a:t>Health and Safety in the workplace policy</a:t>
            </a:r>
          </a:p>
          <a:p>
            <a:pPr marL="914400"/>
            <a:r>
              <a:rPr lang="en-US" dirty="0"/>
              <a:t>Smoke-free workplace policy</a:t>
            </a:r>
          </a:p>
          <a:p>
            <a:pPr marL="914400"/>
            <a:r>
              <a:rPr lang="en-US" dirty="0"/>
              <a:t>Alcohol and Drug Use and Testing policy</a:t>
            </a:r>
          </a:p>
          <a:p>
            <a:pPr marL="914400"/>
            <a:r>
              <a:rPr lang="en-US" dirty="0"/>
              <a:t>Security Inspections/Workplace searches</a:t>
            </a:r>
          </a:p>
        </p:txBody>
      </p:sp>
    </p:spTree>
    <p:extLst>
      <p:ext uri="{BB962C8B-B14F-4D97-AF65-F5344CB8AC3E}">
        <p14:creationId xmlns:p14="http://schemas.microsoft.com/office/powerpoint/2010/main" val="4328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1047"/>
            <a:ext cx="10749793" cy="1343489"/>
          </a:xfrm>
        </p:spPr>
        <p:txBody>
          <a:bodyPr>
            <a:normAutofit fontScale="90000"/>
          </a:bodyPr>
          <a:lstStyle/>
          <a:p>
            <a:r>
              <a:rPr lang="en-US" dirty="0">
                <a:solidFill>
                  <a:schemeClr val="accent5">
                    <a:lumMod val="50000"/>
                  </a:schemeClr>
                </a:solidFill>
              </a:rPr>
              <a:t>Creating an Employee Handbook – What’s Inside: Employee Acknowledgment Form</a:t>
            </a:r>
            <a:endParaRPr lang="en-US" dirty="0"/>
          </a:p>
        </p:txBody>
      </p:sp>
      <p:sp>
        <p:nvSpPr>
          <p:cNvPr id="3" name="Content Placeholder 2"/>
          <p:cNvSpPr>
            <a:spLocks noGrp="1"/>
          </p:cNvSpPr>
          <p:nvPr>
            <p:ph idx="1"/>
          </p:nvPr>
        </p:nvSpPr>
        <p:spPr>
          <a:xfrm>
            <a:off x="531411" y="3621389"/>
            <a:ext cx="7794884" cy="2312417"/>
          </a:xfrm>
        </p:spPr>
        <p:txBody>
          <a:bodyPr>
            <a:normAutofit/>
          </a:bodyPr>
          <a:lstStyle/>
          <a:p>
            <a:r>
              <a:rPr lang="en-US" dirty="0"/>
              <a:t>Employee receives an acknowledgment form that they sign (physically or electronically) </a:t>
            </a:r>
          </a:p>
          <a:p>
            <a:r>
              <a:rPr lang="en-US" dirty="0">
                <a:solidFill>
                  <a:prstClr val="black"/>
                </a:solidFill>
              </a:rPr>
              <a:t>Record of their receipt and acknowledgement of policies</a:t>
            </a:r>
          </a:p>
          <a:p>
            <a:pPr lvl="1"/>
            <a:endParaRPr lang="en-US" dirty="0"/>
          </a:p>
          <a:p>
            <a:pPr lvl="1"/>
            <a:endParaRPr lang="en-US" dirty="0"/>
          </a:p>
        </p:txBody>
      </p:sp>
      <p:pic>
        <p:nvPicPr>
          <p:cNvPr id="5" name="Picture 4">
            <a:extLst>
              <a:ext uri="{FF2B5EF4-FFF2-40B4-BE49-F238E27FC236}">
                <a16:creationId xmlns:a16="http://schemas.microsoft.com/office/drawing/2014/main" id="{3B7BBA86-5993-4E6F-89DB-1C644AB72568}"/>
              </a:ext>
            </a:extLst>
          </p:cNvPr>
          <p:cNvPicPr>
            <a:picLocks noChangeAspect="1"/>
          </p:cNvPicPr>
          <p:nvPr/>
        </p:nvPicPr>
        <p:blipFill>
          <a:blip r:embed="rId3"/>
          <a:stretch>
            <a:fillRect/>
          </a:stretch>
        </p:blipFill>
        <p:spPr>
          <a:xfrm>
            <a:off x="8326295" y="3448848"/>
            <a:ext cx="3179992" cy="2657501"/>
          </a:xfrm>
          <a:prstGeom prst="rect">
            <a:avLst/>
          </a:prstGeom>
        </p:spPr>
      </p:pic>
    </p:spTree>
    <p:extLst>
      <p:ext uri="{BB962C8B-B14F-4D97-AF65-F5344CB8AC3E}">
        <p14:creationId xmlns:p14="http://schemas.microsoft.com/office/powerpoint/2010/main" val="56153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301" y="1431551"/>
            <a:ext cx="10749793" cy="1343489"/>
          </a:xfrm>
        </p:spPr>
        <p:txBody>
          <a:bodyPr>
            <a:normAutofit fontScale="90000"/>
          </a:bodyPr>
          <a:lstStyle/>
          <a:p>
            <a:r>
              <a:rPr lang="en-US" dirty="0">
                <a:solidFill>
                  <a:schemeClr val="accent5">
                    <a:lumMod val="50000"/>
                  </a:schemeClr>
                </a:solidFill>
              </a:rPr>
              <a:t>Creating an Employee Handbook –Employee Acknowledgment Form Sample</a:t>
            </a:r>
            <a:endParaRPr lang="en-US" dirty="0"/>
          </a:p>
        </p:txBody>
      </p:sp>
      <p:sp>
        <p:nvSpPr>
          <p:cNvPr id="3" name="Content Placeholder 2"/>
          <p:cNvSpPr>
            <a:spLocks noGrp="1"/>
          </p:cNvSpPr>
          <p:nvPr>
            <p:ph idx="1"/>
          </p:nvPr>
        </p:nvSpPr>
        <p:spPr>
          <a:xfrm>
            <a:off x="449706" y="2944536"/>
            <a:ext cx="7794884" cy="3666126"/>
          </a:xfrm>
        </p:spPr>
        <p:txBody>
          <a:bodyPr>
            <a:normAutofit/>
          </a:bodyPr>
          <a:lstStyle/>
          <a:p>
            <a:pPr marL="0" indent="0">
              <a:buNone/>
            </a:pPr>
            <a:endParaRPr lang="en-US" dirty="0"/>
          </a:p>
          <a:p>
            <a:pPr lvl="1"/>
            <a:endParaRPr lang="en-US" dirty="0"/>
          </a:p>
        </p:txBody>
      </p:sp>
      <p:pic>
        <p:nvPicPr>
          <p:cNvPr id="4" name="Picture 3">
            <a:extLst>
              <a:ext uri="{FF2B5EF4-FFF2-40B4-BE49-F238E27FC236}">
                <a16:creationId xmlns:a16="http://schemas.microsoft.com/office/drawing/2014/main" id="{CB0FDDD3-F671-4E26-A86E-7B2594D973FF}"/>
              </a:ext>
            </a:extLst>
          </p:cNvPr>
          <p:cNvPicPr>
            <a:picLocks noChangeAspect="1"/>
          </p:cNvPicPr>
          <p:nvPr/>
        </p:nvPicPr>
        <p:blipFill>
          <a:blip r:embed="rId3"/>
          <a:stretch>
            <a:fillRect/>
          </a:stretch>
        </p:blipFill>
        <p:spPr>
          <a:xfrm>
            <a:off x="3013024" y="2775040"/>
            <a:ext cx="6595672" cy="3840518"/>
          </a:xfrm>
          <a:prstGeom prst="rect">
            <a:avLst/>
          </a:prstGeom>
        </p:spPr>
      </p:pic>
    </p:spTree>
    <p:extLst>
      <p:ext uri="{BB962C8B-B14F-4D97-AF65-F5344CB8AC3E}">
        <p14:creationId xmlns:p14="http://schemas.microsoft.com/office/powerpoint/2010/main" val="383663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rPr>
              <a:t>Key Policies and Pitfalls </a:t>
            </a:r>
          </a:p>
        </p:txBody>
      </p:sp>
      <p:sp>
        <p:nvSpPr>
          <p:cNvPr id="3" name="Content Placeholder 2"/>
          <p:cNvSpPr>
            <a:spLocks noGrp="1"/>
          </p:cNvSpPr>
          <p:nvPr>
            <p:ph idx="1"/>
          </p:nvPr>
        </p:nvSpPr>
        <p:spPr>
          <a:xfrm>
            <a:off x="1540042" y="2580360"/>
            <a:ext cx="9813757" cy="3724187"/>
          </a:xfrm>
        </p:spPr>
        <p:txBody>
          <a:bodyPr>
            <a:noAutofit/>
          </a:bodyPr>
          <a:lstStyle/>
          <a:p>
            <a:r>
              <a:rPr lang="en-US" sz="3600" dirty="0"/>
              <a:t>Key Policies </a:t>
            </a:r>
          </a:p>
          <a:p>
            <a:r>
              <a:rPr lang="en-US" sz="3600" dirty="0"/>
              <a:t>Pitfalls and Trap Doors: Common Mistakes in Creating Handbooks</a:t>
            </a:r>
          </a:p>
        </p:txBody>
      </p:sp>
    </p:spTree>
    <p:extLst>
      <p:ext uri="{BB962C8B-B14F-4D97-AF65-F5344CB8AC3E}">
        <p14:creationId xmlns:p14="http://schemas.microsoft.com/office/powerpoint/2010/main" val="2361771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770-66D8-4A49-ACEA-EE08B308623A}"/>
              </a:ext>
            </a:extLst>
          </p:cNvPr>
          <p:cNvSpPr>
            <a:spLocks noGrp="1"/>
          </p:cNvSpPr>
          <p:nvPr>
            <p:ph type="title"/>
          </p:nvPr>
        </p:nvSpPr>
        <p:spPr/>
        <p:txBody>
          <a:bodyPr>
            <a:normAutofit fontScale="90000"/>
          </a:bodyPr>
          <a:lstStyle/>
          <a:p>
            <a:r>
              <a:rPr lang="en-US" dirty="0">
                <a:solidFill>
                  <a:schemeClr val="accent5">
                    <a:lumMod val="50000"/>
                  </a:schemeClr>
                </a:solidFill>
              </a:rPr>
              <a:t>Key Policies: Equal Opportunity Policies</a:t>
            </a:r>
          </a:p>
        </p:txBody>
      </p:sp>
      <p:sp>
        <p:nvSpPr>
          <p:cNvPr id="3" name="Content Placeholder 2">
            <a:extLst>
              <a:ext uri="{FF2B5EF4-FFF2-40B4-BE49-F238E27FC236}">
                <a16:creationId xmlns:a16="http://schemas.microsoft.com/office/drawing/2014/main" id="{AAB6368A-00AB-463B-A72E-08724BB06382}"/>
              </a:ext>
            </a:extLst>
          </p:cNvPr>
          <p:cNvSpPr>
            <a:spLocks noGrp="1"/>
          </p:cNvSpPr>
          <p:nvPr>
            <p:ph idx="1"/>
          </p:nvPr>
        </p:nvSpPr>
        <p:spPr>
          <a:xfrm>
            <a:off x="838200" y="2580361"/>
            <a:ext cx="10644266" cy="4090262"/>
          </a:xfrm>
        </p:spPr>
        <p:txBody>
          <a:bodyPr>
            <a:normAutofit/>
          </a:bodyPr>
          <a:lstStyle/>
          <a:p>
            <a:r>
              <a:rPr lang="en-US" dirty="0"/>
              <a:t>One of the BEST ways to show you are complying with Federal Law</a:t>
            </a:r>
          </a:p>
          <a:p>
            <a:pPr lvl="1"/>
            <a:r>
              <a:rPr lang="en-US" dirty="0"/>
              <a:t>Employer shall not discriminate under any program, activity, service, employment opportunity or practice on the basis of race, color, religion, sex, national origin, age, disability, or any other characteristic protected by law</a:t>
            </a:r>
            <a:r>
              <a:rPr lang="en-US" sz="2800" dirty="0"/>
              <a:t>.</a:t>
            </a:r>
          </a:p>
          <a:p>
            <a:pPr lvl="2"/>
            <a:r>
              <a:rPr lang="en-US" sz="2400" dirty="0"/>
              <a:t>As of June 15, 2020, Sex discrimination includes discrimination against employees based on gender identity and sexual orientation. </a:t>
            </a:r>
            <a:r>
              <a:rPr lang="en-US" sz="2400" i="1" dirty="0"/>
              <a:t>Bostock v. Clayton Cty.,  </a:t>
            </a:r>
            <a:r>
              <a:rPr lang="en-US" sz="2400" dirty="0"/>
              <a:t>140 S. Ct. 1731 (2020).</a:t>
            </a:r>
            <a:r>
              <a:rPr lang="en-US" sz="2400" b="1" dirty="0"/>
              <a:t> </a:t>
            </a:r>
          </a:p>
          <a:p>
            <a:endParaRPr lang="en-US" dirty="0"/>
          </a:p>
          <a:p>
            <a:endParaRPr lang="en-US" dirty="0"/>
          </a:p>
        </p:txBody>
      </p:sp>
    </p:spTree>
    <p:extLst>
      <p:ext uri="{BB962C8B-B14F-4D97-AF65-F5344CB8AC3E}">
        <p14:creationId xmlns:p14="http://schemas.microsoft.com/office/powerpoint/2010/main" val="318702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770-66D8-4A49-ACEA-EE08B308623A}"/>
              </a:ext>
            </a:extLst>
          </p:cNvPr>
          <p:cNvSpPr>
            <a:spLocks noGrp="1"/>
          </p:cNvSpPr>
          <p:nvPr>
            <p:ph type="title"/>
          </p:nvPr>
        </p:nvSpPr>
        <p:spPr>
          <a:xfrm>
            <a:off x="537148" y="1451283"/>
            <a:ext cx="10974049" cy="1486788"/>
          </a:xfrm>
        </p:spPr>
        <p:txBody>
          <a:bodyPr>
            <a:normAutofit/>
          </a:bodyPr>
          <a:lstStyle/>
          <a:p>
            <a:r>
              <a:rPr lang="en-US" dirty="0">
                <a:solidFill>
                  <a:schemeClr val="accent5">
                    <a:lumMod val="50000"/>
                  </a:schemeClr>
                </a:solidFill>
              </a:rPr>
              <a:t>Key Policies: Sample Equal Opportunity Policy</a:t>
            </a:r>
          </a:p>
        </p:txBody>
      </p:sp>
      <p:pic>
        <p:nvPicPr>
          <p:cNvPr id="6" name="Content Placeholder 5">
            <a:extLst>
              <a:ext uri="{FF2B5EF4-FFF2-40B4-BE49-F238E27FC236}">
                <a16:creationId xmlns:a16="http://schemas.microsoft.com/office/drawing/2014/main" id="{F063CFD1-8015-4137-AEE1-82D985DDEFFA}"/>
              </a:ext>
            </a:extLst>
          </p:cNvPr>
          <p:cNvPicPr>
            <a:picLocks noGrp="1" noChangeAspect="1"/>
          </p:cNvPicPr>
          <p:nvPr>
            <p:ph idx="1"/>
          </p:nvPr>
        </p:nvPicPr>
        <p:blipFill>
          <a:blip r:embed="rId2"/>
          <a:stretch>
            <a:fillRect/>
          </a:stretch>
        </p:blipFill>
        <p:spPr>
          <a:xfrm>
            <a:off x="2398426" y="2518349"/>
            <a:ext cx="8484433" cy="3985462"/>
          </a:xfrm>
          <a:prstGeom prst="rect">
            <a:avLst/>
          </a:prstGeom>
        </p:spPr>
      </p:pic>
    </p:spTree>
    <p:extLst>
      <p:ext uri="{BB962C8B-B14F-4D97-AF65-F5344CB8AC3E}">
        <p14:creationId xmlns:p14="http://schemas.microsoft.com/office/powerpoint/2010/main" val="147796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770-66D8-4A49-ACEA-EE08B308623A}"/>
              </a:ext>
            </a:extLst>
          </p:cNvPr>
          <p:cNvSpPr>
            <a:spLocks noGrp="1"/>
          </p:cNvSpPr>
          <p:nvPr>
            <p:ph type="title"/>
          </p:nvPr>
        </p:nvSpPr>
        <p:spPr>
          <a:xfrm>
            <a:off x="499672" y="1391323"/>
            <a:ext cx="11737298" cy="1189038"/>
          </a:xfrm>
        </p:spPr>
        <p:txBody>
          <a:bodyPr>
            <a:normAutofit/>
          </a:bodyPr>
          <a:lstStyle/>
          <a:p>
            <a:r>
              <a:rPr lang="en-US" dirty="0">
                <a:solidFill>
                  <a:schemeClr val="accent5">
                    <a:lumMod val="50000"/>
                  </a:schemeClr>
                </a:solidFill>
              </a:rPr>
              <a:t>Key Policies: Anti-Harassment</a:t>
            </a:r>
          </a:p>
        </p:txBody>
      </p:sp>
      <p:sp>
        <p:nvSpPr>
          <p:cNvPr id="3" name="Content Placeholder 2">
            <a:extLst>
              <a:ext uri="{FF2B5EF4-FFF2-40B4-BE49-F238E27FC236}">
                <a16:creationId xmlns:a16="http://schemas.microsoft.com/office/drawing/2014/main" id="{AAB6368A-00AB-463B-A72E-08724BB06382}"/>
              </a:ext>
            </a:extLst>
          </p:cNvPr>
          <p:cNvSpPr>
            <a:spLocks noGrp="1"/>
          </p:cNvSpPr>
          <p:nvPr>
            <p:ph idx="1"/>
          </p:nvPr>
        </p:nvSpPr>
        <p:spPr>
          <a:xfrm>
            <a:off x="816089" y="3182434"/>
            <a:ext cx="7436371" cy="2717325"/>
          </a:xfrm>
        </p:spPr>
        <p:txBody>
          <a:bodyPr>
            <a:normAutofit/>
          </a:bodyPr>
          <a:lstStyle/>
          <a:p>
            <a:r>
              <a:rPr lang="en-US" dirty="0"/>
              <a:t>Anti-Harassment</a:t>
            </a:r>
          </a:p>
          <a:p>
            <a:pPr lvl="1"/>
            <a:r>
              <a:rPr lang="en-US" dirty="0"/>
              <a:t>Make clear that you will not tolerate harassment based on or related to sex, race, color, national origin, religion, age, </a:t>
            </a:r>
            <a:r>
              <a:rPr lang="en-US" u="sng" dirty="0"/>
              <a:t>or</a:t>
            </a:r>
            <a:r>
              <a:rPr lang="en-US" dirty="0"/>
              <a:t> disability. </a:t>
            </a:r>
          </a:p>
          <a:p>
            <a:pPr lvl="1"/>
            <a:r>
              <a:rPr lang="en-US" dirty="0"/>
              <a:t>Clear reporting instructions</a:t>
            </a:r>
          </a:p>
          <a:p>
            <a:pPr lvl="1"/>
            <a:r>
              <a:rPr lang="en-US" dirty="0"/>
              <a:t>Specific person(s) to handle complaints </a:t>
            </a:r>
          </a:p>
          <a:p>
            <a:endParaRPr lang="en-US" dirty="0"/>
          </a:p>
        </p:txBody>
      </p:sp>
      <p:pic>
        <p:nvPicPr>
          <p:cNvPr id="4" name="Picture 4" descr="Memebase - harassment - All Your Memes In Our Base - Funny Memes -  Cheezburger">
            <a:extLst>
              <a:ext uri="{FF2B5EF4-FFF2-40B4-BE49-F238E27FC236}">
                <a16:creationId xmlns:a16="http://schemas.microsoft.com/office/drawing/2014/main" id="{A7FE7173-1925-4122-BB08-2B7964615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460" y="2580361"/>
            <a:ext cx="3596601" cy="359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8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770-66D8-4A49-ACEA-EE08B308623A}"/>
              </a:ext>
            </a:extLst>
          </p:cNvPr>
          <p:cNvSpPr>
            <a:spLocks noGrp="1"/>
          </p:cNvSpPr>
          <p:nvPr>
            <p:ph type="title"/>
          </p:nvPr>
        </p:nvSpPr>
        <p:spPr>
          <a:xfrm>
            <a:off x="499672" y="1391323"/>
            <a:ext cx="11737298" cy="1189038"/>
          </a:xfrm>
        </p:spPr>
        <p:txBody>
          <a:bodyPr>
            <a:normAutofit/>
          </a:bodyPr>
          <a:lstStyle/>
          <a:p>
            <a:r>
              <a:rPr lang="en-US" dirty="0">
                <a:solidFill>
                  <a:schemeClr val="accent5">
                    <a:lumMod val="50000"/>
                  </a:schemeClr>
                </a:solidFill>
              </a:rPr>
              <a:t>Key Policies: Anti-Retaliation</a:t>
            </a:r>
          </a:p>
        </p:txBody>
      </p:sp>
      <p:sp>
        <p:nvSpPr>
          <p:cNvPr id="3" name="Content Placeholder 2">
            <a:extLst>
              <a:ext uri="{FF2B5EF4-FFF2-40B4-BE49-F238E27FC236}">
                <a16:creationId xmlns:a16="http://schemas.microsoft.com/office/drawing/2014/main" id="{AAB6368A-00AB-463B-A72E-08724BB06382}"/>
              </a:ext>
            </a:extLst>
          </p:cNvPr>
          <p:cNvSpPr>
            <a:spLocks noGrp="1"/>
          </p:cNvSpPr>
          <p:nvPr>
            <p:ph idx="1"/>
          </p:nvPr>
        </p:nvSpPr>
        <p:spPr>
          <a:xfrm>
            <a:off x="657881" y="3014559"/>
            <a:ext cx="10678174" cy="2729851"/>
          </a:xfrm>
        </p:spPr>
        <p:txBody>
          <a:bodyPr>
            <a:normAutofit/>
          </a:bodyPr>
          <a:lstStyle/>
          <a:p>
            <a:r>
              <a:rPr lang="en-US" dirty="0"/>
              <a:t>Anti-Retaliation</a:t>
            </a:r>
          </a:p>
          <a:p>
            <a:pPr lvl="1"/>
            <a:r>
              <a:rPr lang="en-US" dirty="0"/>
              <a:t>Make clear that no one will subject to any form of retaliation or reprisal for reports or complaints of discrimination or for cooperating in any investigations. </a:t>
            </a:r>
          </a:p>
          <a:p>
            <a:pPr lvl="1"/>
            <a:r>
              <a:rPr lang="en-US" dirty="0"/>
              <a:t>First Amendment.</a:t>
            </a:r>
          </a:p>
          <a:p>
            <a:endParaRPr lang="en-US" dirty="0"/>
          </a:p>
          <a:p>
            <a:endParaRPr lang="en-US" dirty="0"/>
          </a:p>
        </p:txBody>
      </p:sp>
    </p:spTree>
    <p:extLst>
      <p:ext uri="{BB962C8B-B14F-4D97-AF65-F5344CB8AC3E}">
        <p14:creationId xmlns:p14="http://schemas.microsoft.com/office/powerpoint/2010/main" val="39456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770-66D8-4A49-ACEA-EE08B308623A}"/>
              </a:ext>
            </a:extLst>
          </p:cNvPr>
          <p:cNvSpPr>
            <a:spLocks noGrp="1"/>
          </p:cNvSpPr>
          <p:nvPr>
            <p:ph type="title"/>
          </p:nvPr>
        </p:nvSpPr>
        <p:spPr>
          <a:xfrm>
            <a:off x="227351" y="1975939"/>
            <a:ext cx="11737298" cy="692310"/>
          </a:xfrm>
        </p:spPr>
        <p:txBody>
          <a:bodyPr>
            <a:normAutofit fontScale="90000"/>
          </a:bodyPr>
          <a:lstStyle/>
          <a:p>
            <a:r>
              <a:rPr lang="en-US" dirty="0">
                <a:solidFill>
                  <a:schemeClr val="accent5">
                    <a:lumMod val="50000"/>
                  </a:schemeClr>
                </a:solidFill>
              </a:rPr>
              <a:t>Key Policies: Excerpt from an Anti-Harassment Sample Policy</a:t>
            </a:r>
          </a:p>
        </p:txBody>
      </p:sp>
      <p:pic>
        <p:nvPicPr>
          <p:cNvPr id="10" name="Content Placeholder 9">
            <a:extLst>
              <a:ext uri="{FF2B5EF4-FFF2-40B4-BE49-F238E27FC236}">
                <a16:creationId xmlns:a16="http://schemas.microsoft.com/office/drawing/2014/main" id="{0B32A155-E91C-4C6C-9FEE-2C59A778C99D}"/>
              </a:ext>
            </a:extLst>
          </p:cNvPr>
          <p:cNvPicPr>
            <a:picLocks noGrp="1" noChangeAspect="1"/>
          </p:cNvPicPr>
          <p:nvPr>
            <p:ph idx="1"/>
          </p:nvPr>
        </p:nvPicPr>
        <p:blipFill>
          <a:blip r:embed="rId2"/>
          <a:stretch>
            <a:fillRect/>
          </a:stretch>
        </p:blipFill>
        <p:spPr>
          <a:xfrm>
            <a:off x="884420" y="3050239"/>
            <a:ext cx="9469561" cy="3001055"/>
          </a:xfrm>
          <a:prstGeom prst="rect">
            <a:avLst/>
          </a:prstGeom>
        </p:spPr>
      </p:pic>
    </p:spTree>
    <p:extLst>
      <p:ext uri="{BB962C8B-B14F-4D97-AF65-F5344CB8AC3E}">
        <p14:creationId xmlns:p14="http://schemas.microsoft.com/office/powerpoint/2010/main" val="131020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A27E-54CD-46B6-8A6C-58E3E59CBF64}"/>
              </a:ext>
            </a:extLst>
          </p:cNvPr>
          <p:cNvSpPr>
            <a:spLocks noGrp="1"/>
          </p:cNvSpPr>
          <p:nvPr>
            <p:ph type="title"/>
          </p:nvPr>
        </p:nvSpPr>
        <p:spPr/>
        <p:txBody>
          <a:bodyPr/>
          <a:lstStyle/>
          <a:p>
            <a:r>
              <a:rPr lang="en-US" dirty="0">
                <a:solidFill>
                  <a:schemeClr val="accent5">
                    <a:lumMod val="50000"/>
                  </a:schemeClr>
                </a:solidFill>
              </a:rPr>
              <a:t>Outline</a:t>
            </a:r>
          </a:p>
        </p:txBody>
      </p:sp>
      <p:sp>
        <p:nvSpPr>
          <p:cNvPr id="3" name="Content Placeholder 2">
            <a:extLst>
              <a:ext uri="{FF2B5EF4-FFF2-40B4-BE49-F238E27FC236}">
                <a16:creationId xmlns:a16="http://schemas.microsoft.com/office/drawing/2014/main" id="{CE8AC158-BFF6-473B-8DB1-7D69FB3A9777}"/>
              </a:ext>
            </a:extLst>
          </p:cNvPr>
          <p:cNvSpPr>
            <a:spLocks noGrp="1"/>
          </p:cNvSpPr>
          <p:nvPr>
            <p:ph idx="1"/>
          </p:nvPr>
        </p:nvSpPr>
        <p:spPr>
          <a:xfrm>
            <a:off x="1012370" y="2400973"/>
            <a:ext cx="10047516" cy="3776896"/>
          </a:xfrm>
        </p:spPr>
        <p:txBody>
          <a:bodyPr>
            <a:normAutofit/>
          </a:bodyPr>
          <a:lstStyle/>
          <a:p>
            <a:r>
              <a:rPr lang="en-US" sz="3200" dirty="0"/>
              <a:t>Goals for a Good Employee Handbook</a:t>
            </a:r>
          </a:p>
          <a:p>
            <a:r>
              <a:rPr lang="en-US" sz="3200" dirty="0"/>
              <a:t>The Nuts and Bolts of a Good Employee Handbook</a:t>
            </a:r>
          </a:p>
          <a:p>
            <a:r>
              <a:rPr lang="en-US" sz="3200" dirty="0"/>
              <a:t>Key Policies and Pitfalls </a:t>
            </a:r>
          </a:p>
          <a:p>
            <a:endParaRPr lang="en-US" sz="3200" dirty="0"/>
          </a:p>
        </p:txBody>
      </p:sp>
      <p:sp>
        <p:nvSpPr>
          <p:cNvPr id="4" name="AutoShape 2" descr="Sexual Harassment Prevention Training for Companies and Employees -  VantagePoin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Sexual Harassment Prevention Training for Companies and Employees -  VantagePoint"/>
          <p:cNvSpPr>
            <a:spLocks noChangeAspect="1" noChangeArrowheads="1"/>
          </p:cNvSpPr>
          <p:nvPr/>
        </p:nvSpPr>
        <p:spPr bwMode="auto">
          <a:xfrm>
            <a:off x="6096000" y="3429000"/>
            <a:ext cx="1844040" cy="18440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Employee training Memes"/>
          <p:cNvSpPr>
            <a:spLocks noChangeAspect="1" noChangeArrowheads="1"/>
          </p:cNvSpPr>
          <p:nvPr/>
        </p:nvSpPr>
        <p:spPr bwMode="auto">
          <a:xfrm>
            <a:off x="6096000" y="3429000"/>
            <a:ext cx="2590800" cy="2590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0" descr="Employee training Memes"/>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3691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D770-66D8-4A49-ACEA-EE08B308623A}"/>
              </a:ext>
            </a:extLst>
          </p:cNvPr>
          <p:cNvSpPr>
            <a:spLocks noGrp="1"/>
          </p:cNvSpPr>
          <p:nvPr>
            <p:ph type="title"/>
          </p:nvPr>
        </p:nvSpPr>
        <p:spPr>
          <a:xfrm>
            <a:off x="499672" y="1391323"/>
            <a:ext cx="11737298" cy="1189038"/>
          </a:xfrm>
        </p:spPr>
        <p:txBody>
          <a:bodyPr>
            <a:normAutofit fontScale="90000"/>
          </a:bodyPr>
          <a:lstStyle/>
          <a:p>
            <a:r>
              <a:rPr lang="en-US" dirty="0">
                <a:solidFill>
                  <a:schemeClr val="accent5">
                    <a:lumMod val="50000"/>
                  </a:schemeClr>
                </a:solidFill>
              </a:rPr>
              <a:t>Key Policies: Excerpt from an Anti-Retaliation Sample Policy</a:t>
            </a:r>
          </a:p>
        </p:txBody>
      </p:sp>
      <p:pic>
        <p:nvPicPr>
          <p:cNvPr id="8" name="Content Placeholder 7">
            <a:extLst>
              <a:ext uri="{FF2B5EF4-FFF2-40B4-BE49-F238E27FC236}">
                <a16:creationId xmlns:a16="http://schemas.microsoft.com/office/drawing/2014/main" id="{AE8C6A95-4928-4A31-82D4-5D92D46F276E}"/>
              </a:ext>
            </a:extLst>
          </p:cNvPr>
          <p:cNvPicPr>
            <a:picLocks noGrp="1" noChangeAspect="1"/>
          </p:cNvPicPr>
          <p:nvPr>
            <p:ph idx="1"/>
          </p:nvPr>
        </p:nvPicPr>
        <p:blipFill>
          <a:blip r:embed="rId2"/>
          <a:stretch>
            <a:fillRect/>
          </a:stretch>
        </p:blipFill>
        <p:spPr>
          <a:xfrm>
            <a:off x="4197246" y="2144972"/>
            <a:ext cx="6685613" cy="4210857"/>
          </a:xfrm>
          <a:prstGeom prst="rect">
            <a:avLst/>
          </a:prstGeom>
        </p:spPr>
      </p:pic>
    </p:spTree>
    <p:extLst>
      <p:ext uri="{BB962C8B-B14F-4D97-AF65-F5344CB8AC3E}">
        <p14:creationId xmlns:p14="http://schemas.microsoft.com/office/powerpoint/2010/main" val="87166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0C7C-77DF-4846-B2E5-B910202D5619}"/>
              </a:ext>
            </a:extLst>
          </p:cNvPr>
          <p:cNvSpPr>
            <a:spLocks noGrp="1"/>
          </p:cNvSpPr>
          <p:nvPr>
            <p:ph type="title"/>
          </p:nvPr>
        </p:nvSpPr>
        <p:spPr/>
        <p:txBody>
          <a:bodyPr>
            <a:normAutofit fontScale="90000"/>
          </a:bodyPr>
          <a:lstStyle/>
          <a:p>
            <a:r>
              <a:rPr lang="en-US" dirty="0">
                <a:solidFill>
                  <a:schemeClr val="accent5">
                    <a:lumMod val="50000"/>
                  </a:schemeClr>
                </a:solidFill>
              </a:rPr>
              <a:t>Key Policies: Disability Accommodations</a:t>
            </a:r>
            <a:endParaRPr lang="en-US" dirty="0"/>
          </a:p>
        </p:txBody>
      </p:sp>
      <p:sp>
        <p:nvSpPr>
          <p:cNvPr id="3" name="Content Placeholder 2">
            <a:extLst>
              <a:ext uri="{FF2B5EF4-FFF2-40B4-BE49-F238E27FC236}">
                <a16:creationId xmlns:a16="http://schemas.microsoft.com/office/drawing/2014/main" id="{2CF3EE8C-64B1-4C6D-8A5E-CDA15EC4C34D}"/>
              </a:ext>
            </a:extLst>
          </p:cNvPr>
          <p:cNvSpPr>
            <a:spLocks noGrp="1"/>
          </p:cNvSpPr>
          <p:nvPr>
            <p:ph idx="1"/>
          </p:nvPr>
        </p:nvSpPr>
        <p:spPr>
          <a:xfrm>
            <a:off x="838200" y="2942311"/>
            <a:ext cx="10515600" cy="2743201"/>
          </a:xfrm>
        </p:spPr>
        <p:txBody>
          <a:bodyPr/>
          <a:lstStyle/>
          <a:p>
            <a:r>
              <a:rPr lang="en-US" dirty="0"/>
              <a:t>Compliance with the Americans with Disabilities Act (ADA), as amended by the ADA Amendments Act (ADAAA). </a:t>
            </a:r>
          </a:p>
          <a:p>
            <a:pPr lvl="1"/>
            <a:r>
              <a:rPr lang="en-US" dirty="0"/>
              <a:t>Commit to provide reasonable accommodations.</a:t>
            </a:r>
          </a:p>
          <a:p>
            <a:pPr lvl="1"/>
            <a:r>
              <a:rPr lang="en-US" dirty="0"/>
              <a:t>Provide details on the interactive process.</a:t>
            </a:r>
          </a:p>
          <a:p>
            <a:r>
              <a:rPr lang="en-US" dirty="0"/>
              <a:t>Section 504 of the Rehabilitation Act of 1973  may also apply.</a:t>
            </a:r>
          </a:p>
        </p:txBody>
      </p:sp>
    </p:spTree>
    <p:extLst>
      <p:ext uri="{BB962C8B-B14F-4D97-AF65-F5344CB8AC3E}">
        <p14:creationId xmlns:p14="http://schemas.microsoft.com/office/powerpoint/2010/main" val="298527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0C7C-77DF-4846-B2E5-B910202D5619}"/>
              </a:ext>
            </a:extLst>
          </p:cNvPr>
          <p:cNvSpPr>
            <a:spLocks noGrp="1"/>
          </p:cNvSpPr>
          <p:nvPr>
            <p:ph type="title"/>
          </p:nvPr>
        </p:nvSpPr>
        <p:spPr>
          <a:xfrm>
            <a:off x="388495" y="1570711"/>
            <a:ext cx="10515600" cy="1009650"/>
          </a:xfrm>
        </p:spPr>
        <p:txBody>
          <a:bodyPr>
            <a:noAutofit/>
          </a:bodyPr>
          <a:lstStyle/>
          <a:p>
            <a:r>
              <a:rPr lang="en-US" sz="3600" dirty="0">
                <a:solidFill>
                  <a:schemeClr val="accent5">
                    <a:lumMod val="50000"/>
                  </a:schemeClr>
                </a:solidFill>
              </a:rPr>
              <a:t>Key Policies: Disability Accommodations Sample Policy </a:t>
            </a:r>
            <a:endParaRPr lang="en-US" sz="3600" dirty="0"/>
          </a:p>
        </p:txBody>
      </p:sp>
      <p:pic>
        <p:nvPicPr>
          <p:cNvPr id="4" name="Picture 3">
            <a:extLst>
              <a:ext uri="{FF2B5EF4-FFF2-40B4-BE49-F238E27FC236}">
                <a16:creationId xmlns:a16="http://schemas.microsoft.com/office/drawing/2014/main" id="{C2E86C94-77CB-429A-8FA2-603BEDCC21D2}"/>
              </a:ext>
            </a:extLst>
          </p:cNvPr>
          <p:cNvPicPr>
            <a:picLocks noChangeAspect="1"/>
          </p:cNvPicPr>
          <p:nvPr/>
        </p:nvPicPr>
        <p:blipFill>
          <a:blip r:embed="rId3"/>
          <a:stretch>
            <a:fillRect/>
          </a:stretch>
        </p:blipFill>
        <p:spPr>
          <a:xfrm>
            <a:off x="3888699" y="2250578"/>
            <a:ext cx="7015396" cy="4464342"/>
          </a:xfrm>
          <a:prstGeom prst="rect">
            <a:avLst/>
          </a:prstGeom>
        </p:spPr>
      </p:pic>
    </p:spTree>
    <p:extLst>
      <p:ext uri="{BB962C8B-B14F-4D97-AF65-F5344CB8AC3E}">
        <p14:creationId xmlns:p14="http://schemas.microsoft.com/office/powerpoint/2010/main" val="122034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749B-DD27-4708-ADA1-EE545AD24B15}"/>
              </a:ext>
            </a:extLst>
          </p:cNvPr>
          <p:cNvSpPr>
            <a:spLocks noGrp="1"/>
          </p:cNvSpPr>
          <p:nvPr>
            <p:ph type="title"/>
          </p:nvPr>
        </p:nvSpPr>
        <p:spPr/>
        <p:txBody>
          <a:bodyPr>
            <a:normAutofit/>
          </a:bodyPr>
          <a:lstStyle/>
          <a:p>
            <a:r>
              <a:rPr lang="en-US" dirty="0">
                <a:solidFill>
                  <a:schemeClr val="accent5">
                    <a:lumMod val="50000"/>
                  </a:schemeClr>
                </a:solidFill>
              </a:rPr>
              <a:t>Key Policies: Discipline</a:t>
            </a:r>
          </a:p>
        </p:txBody>
      </p:sp>
      <p:sp>
        <p:nvSpPr>
          <p:cNvPr id="3" name="Content Placeholder 2">
            <a:extLst>
              <a:ext uri="{FF2B5EF4-FFF2-40B4-BE49-F238E27FC236}">
                <a16:creationId xmlns:a16="http://schemas.microsoft.com/office/drawing/2014/main" id="{121CC30E-F34B-4339-8BF8-F489DE0BF66A}"/>
              </a:ext>
            </a:extLst>
          </p:cNvPr>
          <p:cNvSpPr>
            <a:spLocks noGrp="1"/>
          </p:cNvSpPr>
          <p:nvPr>
            <p:ph idx="1"/>
          </p:nvPr>
        </p:nvSpPr>
        <p:spPr>
          <a:xfrm>
            <a:off x="838200" y="2400973"/>
            <a:ext cx="10674246" cy="4209689"/>
          </a:xfrm>
        </p:spPr>
        <p:txBody>
          <a:bodyPr>
            <a:normAutofit/>
          </a:bodyPr>
          <a:lstStyle/>
          <a:p>
            <a:pPr>
              <a:spcAft>
                <a:spcPts val="1200"/>
              </a:spcAft>
            </a:pPr>
            <a:r>
              <a:rPr lang="en-US" dirty="0"/>
              <a:t>Be Clear about what constitutes a disciplinary offense</a:t>
            </a:r>
          </a:p>
          <a:p>
            <a:r>
              <a:rPr lang="en-US" dirty="0"/>
              <a:t>Progressive Discipline</a:t>
            </a:r>
          </a:p>
          <a:p>
            <a:pPr lvl="1"/>
            <a:r>
              <a:rPr lang="en-US" dirty="0"/>
              <a:t>At minimum, reserve for the right to administer discipline at any level and any manner that is appropriate</a:t>
            </a:r>
          </a:p>
          <a:p>
            <a:endParaRPr lang="en-US" dirty="0"/>
          </a:p>
        </p:txBody>
      </p:sp>
    </p:spTree>
    <p:extLst>
      <p:ext uri="{BB962C8B-B14F-4D97-AF65-F5344CB8AC3E}">
        <p14:creationId xmlns:p14="http://schemas.microsoft.com/office/powerpoint/2010/main" val="72026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749B-DD27-4708-ADA1-EE545AD24B15}"/>
              </a:ext>
            </a:extLst>
          </p:cNvPr>
          <p:cNvSpPr>
            <a:spLocks noGrp="1"/>
          </p:cNvSpPr>
          <p:nvPr>
            <p:ph type="title"/>
          </p:nvPr>
        </p:nvSpPr>
        <p:spPr/>
        <p:txBody>
          <a:bodyPr>
            <a:normAutofit/>
          </a:bodyPr>
          <a:lstStyle/>
          <a:p>
            <a:r>
              <a:rPr lang="en-US" dirty="0">
                <a:solidFill>
                  <a:schemeClr val="accent5">
                    <a:lumMod val="50000"/>
                  </a:schemeClr>
                </a:solidFill>
              </a:rPr>
              <a:t>Key Policies: Discipline/Due Process</a:t>
            </a:r>
          </a:p>
        </p:txBody>
      </p:sp>
      <p:sp>
        <p:nvSpPr>
          <p:cNvPr id="3" name="Content Placeholder 2">
            <a:extLst>
              <a:ext uri="{FF2B5EF4-FFF2-40B4-BE49-F238E27FC236}">
                <a16:creationId xmlns:a16="http://schemas.microsoft.com/office/drawing/2014/main" id="{121CC30E-F34B-4339-8BF8-F489DE0BF66A}"/>
              </a:ext>
            </a:extLst>
          </p:cNvPr>
          <p:cNvSpPr>
            <a:spLocks noGrp="1"/>
          </p:cNvSpPr>
          <p:nvPr>
            <p:ph idx="1"/>
          </p:nvPr>
        </p:nvSpPr>
        <p:spPr>
          <a:xfrm>
            <a:off x="838200" y="2400973"/>
            <a:ext cx="10674246" cy="4209689"/>
          </a:xfrm>
        </p:spPr>
        <p:txBody>
          <a:bodyPr>
            <a:normAutofit/>
          </a:bodyPr>
          <a:lstStyle/>
          <a:p>
            <a:r>
              <a:rPr lang="en-US" dirty="0"/>
              <a:t>Due Process Prior to suspensions and terminations </a:t>
            </a:r>
          </a:p>
          <a:p>
            <a:pPr lvl="1"/>
            <a:r>
              <a:rPr lang="en-US" dirty="0"/>
              <a:t>Due Process must be administered prior to the deprivation of a public employee's liberty interest or deprivation of any rights. This includes, demotions, loss of pay, suspensions, or terminations.</a:t>
            </a:r>
          </a:p>
          <a:p>
            <a:pPr lvl="1"/>
            <a:r>
              <a:rPr lang="en-US" dirty="0"/>
              <a:t>Provide steps and instructions for:</a:t>
            </a:r>
          </a:p>
          <a:p>
            <a:pPr lvl="2"/>
            <a:r>
              <a:rPr lang="en-US" dirty="0"/>
              <a:t>Notice</a:t>
            </a:r>
          </a:p>
          <a:p>
            <a:pPr lvl="2"/>
            <a:r>
              <a:rPr lang="en-US" dirty="0"/>
              <a:t>A Hearing</a:t>
            </a:r>
          </a:p>
          <a:p>
            <a:pPr lvl="2"/>
            <a:r>
              <a:rPr lang="en-US" dirty="0"/>
              <a:t>The Issuance of a decision </a:t>
            </a:r>
          </a:p>
          <a:p>
            <a:pPr lvl="2"/>
            <a:r>
              <a:rPr lang="en-US" dirty="0"/>
              <a:t>Appeals</a:t>
            </a:r>
          </a:p>
          <a:p>
            <a:pPr lvl="1"/>
            <a:r>
              <a:rPr lang="en-US" sz="2200" dirty="0">
                <a:solidFill>
                  <a:prstClr val="black"/>
                </a:solidFill>
              </a:rPr>
              <a:t>If an employee is placed on leave prior to a due process determination, they may have to be put on paid leave rather than unpaid leave.</a:t>
            </a:r>
            <a:endParaRPr lang="en-US" dirty="0"/>
          </a:p>
          <a:p>
            <a:pPr marL="914400" lvl="2" indent="0">
              <a:buNone/>
            </a:pPr>
            <a:endParaRPr lang="en-US" dirty="0"/>
          </a:p>
          <a:p>
            <a:pPr marL="0" indent="0">
              <a:buNone/>
            </a:pPr>
            <a:endParaRPr lang="en-US" dirty="0"/>
          </a:p>
        </p:txBody>
      </p:sp>
    </p:spTree>
    <p:extLst>
      <p:ext uri="{BB962C8B-B14F-4D97-AF65-F5344CB8AC3E}">
        <p14:creationId xmlns:p14="http://schemas.microsoft.com/office/powerpoint/2010/main" val="102125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D5C6-48EF-4210-BACB-1426DA7702DA}"/>
              </a:ext>
            </a:extLst>
          </p:cNvPr>
          <p:cNvSpPr>
            <a:spLocks noGrp="1"/>
          </p:cNvSpPr>
          <p:nvPr>
            <p:ph type="title"/>
          </p:nvPr>
        </p:nvSpPr>
        <p:spPr/>
        <p:txBody>
          <a:bodyPr/>
          <a:lstStyle/>
          <a:p>
            <a:r>
              <a:rPr lang="en-US" dirty="0">
                <a:solidFill>
                  <a:schemeClr val="accent5">
                    <a:lumMod val="50000"/>
                  </a:schemeClr>
                </a:solidFill>
              </a:rPr>
              <a:t>Key Policies: Social Media Policy</a:t>
            </a:r>
          </a:p>
        </p:txBody>
      </p:sp>
      <p:sp>
        <p:nvSpPr>
          <p:cNvPr id="3" name="Content Placeholder 2">
            <a:extLst>
              <a:ext uri="{FF2B5EF4-FFF2-40B4-BE49-F238E27FC236}">
                <a16:creationId xmlns:a16="http://schemas.microsoft.com/office/drawing/2014/main" id="{13BE1F1F-6DC7-44B7-ACF5-A2C0AE8DE8D8}"/>
              </a:ext>
            </a:extLst>
          </p:cNvPr>
          <p:cNvSpPr>
            <a:spLocks noGrp="1"/>
          </p:cNvSpPr>
          <p:nvPr>
            <p:ph idx="1"/>
          </p:nvPr>
        </p:nvSpPr>
        <p:spPr>
          <a:xfrm>
            <a:off x="586403" y="2627714"/>
            <a:ext cx="8197833" cy="3683679"/>
          </a:xfrm>
        </p:spPr>
        <p:txBody>
          <a:bodyPr>
            <a:normAutofit/>
          </a:bodyPr>
          <a:lstStyle/>
          <a:p>
            <a:r>
              <a:rPr lang="en-US" dirty="0"/>
              <a:t>Social Media Policies</a:t>
            </a:r>
          </a:p>
          <a:p>
            <a:pPr lvl="1"/>
            <a:r>
              <a:rPr lang="en-US" dirty="0"/>
              <a:t>Use of social media must not interfere with an employee's responsibilities </a:t>
            </a:r>
          </a:p>
          <a:p>
            <a:pPr lvl="1"/>
            <a:r>
              <a:rPr lang="en-US" dirty="0"/>
              <a:t>Not speaking for the City</a:t>
            </a:r>
          </a:p>
          <a:p>
            <a:pPr lvl="1"/>
            <a:r>
              <a:rPr lang="en-US" dirty="0"/>
              <a:t>Be mindful of First Amendment</a:t>
            </a:r>
          </a:p>
          <a:p>
            <a:pPr lvl="1"/>
            <a:r>
              <a:rPr lang="en-US" dirty="0"/>
              <a:t>Public employers do not have to tolerate disrespectful, demeaning, rude, and insulting speech. </a:t>
            </a:r>
          </a:p>
          <a:p>
            <a:pPr lvl="1"/>
            <a:r>
              <a:rPr lang="en-US" dirty="0"/>
              <a:t>Recommendations for responsible use </a:t>
            </a:r>
          </a:p>
          <a:p>
            <a:pPr lvl="1"/>
            <a:r>
              <a:rPr lang="en-US" dirty="0"/>
              <a:t>Speech that violates City’s policies</a:t>
            </a:r>
          </a:p>
          <a:p>
            <a:pPr marL="457200" lvl="1" indent="0">
              <a:buNone/>
            </a:pPr>
            <a:endParaRPr lang="en-US" dirty="0"/>
          </a:p>
          <a:p>
            <a:endParaRPr lang="en-US" dirty="0"/>
          </a:p>
          <a:p>
            <a:endParaRPr lang="en-US" dirty="0"/>
          </a:p>
          <a:p>
            <a:endParaRPr lang="en-US" dirty="0"/>
          </a:p>
        </p:txBody>
      </p:sp>
      <p:pic>
        <p:nvPicPr>
          <p:cNvPr id="4" name="Picture 2" descr="This Meme Is Currently Taking Social Media By Storm | Grazia India">
            <a:extLst>
              <a:ext uri="{FF2B5EF4-FFF2-40B4-BE49-F238E27FC236}">
                <a16:creationId xmlns:a16="http://schemas.microsoft.com/office/drawing/2014/main" id="{2E657388-87E0-44AC-BC65-A93527E6E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069" y="2422558"/>
            <a:ext cx="2566528" cy="258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025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D5C6-48EF-4210-BACB-1426DA7702DA}"/>
              </a:ext>
            </a:extLst>
          </p:cNvPr>
          <p:cNvSpPr>
            <a:spLocks noGrp="1"/>
          </p:cNvSpPr>
          <p:nvPr>
            <p:ph type="title"/>
          </p:nvPr>
        </p:nvSpPr>
        <p:spPr>
          <a:xfrm>
            <a:off x="838199" y="1631165"/>
            <a:ext cx="10959059" cy="1261936"/>
          </a:xfrm>
        </p:spPr>
        <p:txBody>
          <a:bodyPr>
            <a:normAutofit fontScale="90000"/>
          </a:bodyPr>
          <a:lstStyle/>
          <a:p>
            <a:r>
              <a:rPr lang="en-US" dirty="0">
                <a:solidFill>
                  <a:schemeClr val="accent5">
                    <a:lumMod val="50000"/>
                  </a:schemeClr>
                </a:solidFill>
              </a:rPr>
              <a:t>Key Policies: Computer Usage and Internet Policy </a:t>
            </a:r>
          </a:p>
        </p:txBody>
      </p:sp>
      <p:sp>
        <p:nvSpPr>
          <p:cNvPr id="3" name="Content Placeholder 2">
            <a:extLst>
              <a:ext uri="{FF2B5EF4-FFF2-40B4-BE49-F238E27FC236}">
                <a16:creationId xmlns:a16="http://schemas.microsoft.com/office/drawing/2014/main" id="{13BE1F1F-6DC7-44B7-ACF5-A2C0AE8DE8D8}"/>
              </a:ext>
            </a:extLst>
          </p:cNvPr>
          <p:cNvSpPr>
            <a:spLocks noGrp="1"/>
          </p:cNvSpPr>
          <p:nvPr>
            <p:ph idx="1"/>
          </p:nvPr>
        </p:nvSpPr>
        <p:spPr>
          <a:xfrm>
            <a:off x="838199" y="3478693"/>
            <a:ext cx="10491328" cy="2555721"/>
          </a:xfrm>
        </p:spPr>
        <p:txBody>
          <a:bodyPr>
            <a:normAutofit/>
          </a:bodyPr>
          <a:lstStyle/>
          <a:p>
            <a:r>
              <a:rPr lang="en-US" dirty="0"/>
              <a:t>Require that any personal, non-business use of an office computer or other communication device or system not interfere with an employee’s job duties and responsibilities.</a:t>
            </a:r>
          </a:p>
          <a:p>
            <a:r>
              <a:rPr lang="en-US" dirty="0"/>
              <a:t>Limits on permissible uses of work computer or internet at work.</a:t>
            </a:r>
          </a:p>
          <a:p>
            <a:r>
              <a:rPr lang="en-US" dirty="0"/>
              <a:t>Training policies to ensure cybersecurity protections. </a:t>
            </a:r>
          </a:p>
          <a:p>
            <a:endParaRPr lang="en-US" dirty="0"/>
          </a:p>
        </p:txBody>
      </p:sp>
    </p:spTree>
    <p:extLst>
      <p:ext uri="{BB962C8B-B14F-4D97-AF65-F5344CB8AC3E}">
        <p14:creationId xmlns:p14="http://schemas.microsoft.com/office/powerpoint/2010/main" val="31736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53" y="1391323"/>
            <a:ext cx="11347554" cy="1189038"/>
          </a:xfrm>
        </p:spPr>
        <p:txBody>
          <a:bodyPr>
            <a:normAutofit/>
          </a:bodyPr>
          <a:lstStyle/>
          <a:p>
            <a:r>
              <a:rPr lang="en-US" dirty="0">
                <a:solidFill>
                  <a:schemeClr val="accent5">
                    <a:lumMod val="50000"/>
                  </a:schemeClr>
                </a:solidFill>
              </a:rPr>
              <a:t>Common Mistake: Failing to Get Buy-in</a:t>
            </a:r>
          </a:p>
        </p:txBody>
      </p:sp>
      <p:sp>
        <p:nvSpPr>
          <p:cNvPr id="3" name="Content Placeholder 2"/>
          <p:cNvSpPr>
            <a:spLocks noGrp="1"/>
          </p:cNvSpPr>
          <p:nvPr>
            <p:ph idx="1"/>
          </p:nvPr>
        </p:nvSpPr>
        <p:spPr>
          <a:xfrm>
            <a:off x="838200" y="3100191"/>
            <a:ext cx="10515600" cy="1039661"/>
          </a:xfrm>
        </p:spPr>
        <p:txBody>
          <a:bodyPr>
            <a:normAutofit/>
          </a:bodyPr>
          <a:lstStyle/>
          <a:p>
            <a:pPr algn="just"/>
            <a:r>
              <a:rPr lang="en-US" dirty="0"/>
              <a:t>Stakeholder input/training</a:t>
            </a:r>
          </a:p>
          <a:p>
            <a:pPr algn="just"/>
            <a:r>
              <a:rPr lang="en-US" dirty="0"/>
              <a:t>City vs department policy</a:t>
            </a:r>
          </a:p>
        </p:txBody>
      </p:sp>
    </p:spTree>
    <p:extLst>
      <p:ext uri="{BB962C8B-B14F-4D97-AF65-F5344CB8AC3E}">
        <p14:creationId xmlns:p14="http://schemas.microsoft.com/office/powerpoint/2010/main" val="2454190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77" y="1511244"/>
            <a:ext cx="11272603" cy="1189038"/>
          </a:xfrm>
        </p:spPr>
        <p:txBody>
          <a:bodyPr>
            <a:normAutofit fontScale="90000"/>
          </a:bodyPr>
          <a:lstStyle/>
          <a:p>
            <a:r>
              <a:rPr lang="en-US" dirty="0">
                <a:solidFill>
                  <a:schemeClr val="accent5">
                    <a:lumMod val="50000"/>
                  </a:schemeClr>
                </a:solidFill>
              </a:rPr>
              <a:t>Common Mistake: Overly Prescriptive Policies or Overly Broad Policies</a:t>
            </a:r>
          </a:p>
        </p:txBody>
      </p:sp>
      <p:sp>
        <p:nvSpPr>
          <p:cNvPr id="3" name="Content Placeholder 2"/>
          <p:cNvSpPr>
            <a:spLocks noGrp="1"/>
          </p:cNvSpPr>
          <p:nvPr>
            <p:ph idx="1"/>
          </p:nvPr>
        </p:nvSpPr>
        <p:spPr>
          <a:xfrm>
            <a:off x="644577" y="2700282"/>
            <a:ext cx="10515600" cy="3596601"/>
          </a:xfrm>
        </p:spPr>
        <p:txBody>
          <a:bodyPr>
            <a:normAutofit/>
          </a:bodyPr>
          <a:lstStyle/>
          <a:p>
            <a:r>
              <a:rPr lang="en-US" dirty="0"/>
              <a:t>Your handbook needs to provide clear guidance to your employees </a:t>
            </a:r>
            <a:r>
              <a:rPr lang="en-US" b="1" u="sng" dirty="0"/>
              <a:t>but</a:t>
            </a:r>
            <a:r>
              <a:rPr lang="en-US" dirty="0"/>
              <a:t> it cannot anticipate and prepare for every situation.</a:t>
            </a:r>
          </a:p>
          <a:p>
            <a:pPr marL="0" indent="0" algn="just">
              <a:buNone/>
            </a:pPr>
            <a:endParaRPr lang="en-US" dirty="0"/>
          </a:p>
          <a:p>
            <a:r>
              <a:rPr lang="en-US" dirty="0"/>
              <a:t>An ideal Handbook balances the need for clear guidance with the understanding that convoluted and overly detailed policies regarding distinct situations may not ultimately benefit the employees.</a:t>
            </a:r>
          </a:p>
        </p:txBody>
      </p:sp>
    </p:spTree>
    <p:extLst>
      <p:ext uri="{BB962C8B-B14F-4D97-AF65-F5344CB8AC3E}">
        <p14:creationId xmlns:p14="http://schemas.microsoft.com/office/powerpoint/2010/main" val="208341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381" y="1526233"/>
            <a:ext cx="10689236" cy="1306907"/>
          </a:xfrm>
        </p:spPr>
        <p:txBody>
          <a:bodyPr>
            <a:normAutofit/>
          </a:bodyPr>
          <a:lstStyle/>
          <a:p>
            <a:r>
              <a:rPr lang="en-US" dirty="0">
                <a:solidFill>
                  <a:schemeClr val="accent5">
                    <a:lumMod val="50000"/>
                  </a:schemeClr>
                </a:solidFill>
              </a:rPr>
              <a:t>Common Mistake: Your Policy Does Not Match Your Practice</a:t>
            </a:r>
          </a:p>
        </p:txBody>
      </p:sp>
      <p:sp>
        <p:nvSpPr>
          <p:cNvPr id="3" name="Content Placeholder 2">
            <a:extLst>
              <a:ext uri="{FF2B5EF4-FFF2-40B4-BE49-F238E27FC236}">
                <a16:creationId xmlns:a16="http://schemas.microsoft.com/office/drawing/2014/main" id="{4571B3D9-768D-4465-A462-6A72EBE0C3B3}"/>
              </a:ext>
            </a:extLst>
          </p:cNvPr>
          <p:cNvSpPr>
            <a:spLocks noGrp="1"/>
          </p:cNvSpPr>
          <p:nvPr>
            <p:ph idx="1"/>
          </p:nvPr>
        </p:nvSpPr>
        <p:spPr>
          <a:xfrm>
            <a:off x="616470" y="3028013"/>
            <a:ext cx="10959059" cy="3148949"/>
          </a:xfrm>
        </p:spPr>
        <p:txBody>
          <a:bodyPr/>
          <a:lstStyle/>
          <a:p>
            <a:r>
              <a:rPr lang="en-US" dirty="0"/>
              <a:t>You have a really great Employee Handbook that’s never been used.</a:t>
            </a:r>
          </a:p>
          <a:p>
            <a:pPr marL="0" indent="0">
              <a:buNone/>
            </a:pPr>
            <a:endParaRPr lang="en-US" dirty="0"/>
          </a:p>
          <a:p>
            <a:r>
              <a:rPr lang="en-US" dirty="0"/>
              <a:t>This can be problematic because the Employee Handbook can be a great tool in a defense of claims. But, only if its used.  </a:t>
            </a:r>
          </a:p>
        </p:txBody>
      </p:sp>
    </p:spTree>
    <p:extLst>
      <p:ext uri="{BB962C8B-B14F-4D97-AF65-F5344CB8AC3E}">
        <p14:creationId xmlns:p14="http://schemas.microsoft.com/office/powerpoint/2010/main" val="425274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70" y="1391323"/>
            <a:ext cx="10163629" cy="1009650"/>
          </a:xfrm>
        </p:spPr>
        <p:txBody>
          <a:bodyPr>
            <a:normAutofit/>
          </a:bodyPr>
          <a:lstStyle/>
          <a:p>
            <a:r>
              <a:rPr lang="en-US" dirty="0">
                <a:solidFill>
                  <a:schemeClr val="accent5">
                    <a:lumMod val="50000"/>
                  </a:schemeClr>
                </a:solidFill>
              </a:rPr>
              <a:t>An Employee Handbook: What is it? </a:t>
            </a:r>
          </a:p>
        </p:txBody>
      </p:sp>
      <p:sp>
        <p:nvSpPr>
          <p:cNvPr id="3" name="Content Placeholder 2"/>
          <p:cNvSpPr>
            <a:spLocks noGrp="1"/>
          </p:cNvSpPr>
          <p:nvPr>
            <p:ph idx="1"/>
          </p:nvPr>
        </p:nvSpPr>
        <p:spPr>
          <a:xfrm>
            <a:off x="1014184" y="3149600"/>
            <a:ext cx="10684330" cy="1451430"/>
          </a:xfrm>
        </p:spPr>
        <p:txBody>
          <a:bodyPr>
            <a:normAutofit/>
          </a:bodyPr>
          <a:lstStyle/>
          <a:p>
            <a:r>
              <a:rPr lang="en-US" dirty="0"/>
              <a:t>Collection of all the policies and procedures that an employer has which sets expectations for employees and provides a guide that tells employees how to act in the workplace.</a:t>
            </a:r>
          </a:p>
        </p:txBody>
      </p:sp>
    </p:spTree>
    <p:extLst>
      <p:ext uri="{BB962C8B-B14F-4D97-AF65-F5344CB8AC3E}">
        <p14:creationId xmlns:p14="http://schemas.microsoft.com/office/powerpoint/2010/main" val="3597404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1165"/>
            <a:ext cx="10515600" cy="1606710"/>
          </a:xfrm>
        </p:spPr>
        <p:txBody>
          <a:bodyPr>
            <a:normAutofit/>
          </a:bodyPr>
          <a:lstStyle/>
          <a:p>
            <a:r>
              <a:rPr lang="en-US" dirty="0">
                <a:solidFill>
                  <a:schemeClr val="accent5">
                    <a:lumMod val="50000"/>
                  </a:schemeClr>
                </a:solidFill>
              </a:rPr>
              <a:t>Common Mistake: Lack of Access</a:t>
            </a:r>
          </a:p>
        </p:txBody>
      </p:sp>
      <p:sp>
        <p:nvSpPr>
          <p:cNvPr id="3" name="Content Placeholder 2"/>
          <p:cNvSpPr>
            <a:spLocks noGrp="1"/>
          </p:cNvSpPr>
          <p:nvPr>
            <p:ph idx="1"/>
          </p:nvPr>
        </p:nvSpPr>
        <p:spPr>
          <a:xfrm>
            <a:off x="838200" y="3428999"/>
            <a:ext cx="5637551" cy="2911839"/>
          </a:xfrm>
        </p:spPr>
        <p:txBody>
          <a:bodyPr/>
          <a:lstStyle/>
          <a:p>
            <a:r>
              <a:rPr lang="en-US" dirty="0"/>
              <a:t>Your employee Handbook should be accessible to all employees to ensure that they are aware of the contents and can follow its polices and procedures </a:t>
            </a:r>
          </a:p>
        </p:txBody>
      </p:sp>
      <p:pic>
        <p:nvPicPr>
          <p:cNvPr id="5" name="Picture 4">
            <a:extLst>
              <a:ext uri="{FF2B5EF4-FFF2-40B4-BE49-F238E27FC236}">
                <a16:creationId xmlns:a16="http://schemas.microsoft.com/office/drawing/2014/main" id="{FBDC1BEA-2F34-4EB8-A620-B1A2C196EC45}"/>
              </a:ext>
            </a:extLst>
          </p:cNvPr>
          <p:cNvPicPr>
            <a:picLocks noChangeAspect="1"/>
          </p:cNvPicPr>
          <p:nvPr/>
        </p:nvPicPr>
        <p:blipFill>
          <a:blip r:embed="rId3"/>
          <a:stretch>
            <a:fillRect/>
          </a:stretch>
        </p:blipFill>
        <p:spPr>
          <a:xfrm>
            <a:off x="7743399" y="3565019"/>
            <a:ext cx="2731245" cy="2639797"/>
          </a:xfrm>
          <a:prstGeom prst="rect">
            <a:avLst/>
          </a:prstGeom>
        </p:spPr>
      </p:pic>
    </p:spTree>
    <p:extLst>
      <p:ext uri="{BB962C8B-B14F-4D97-AF65-F5344CB8AC3E}">
        <p14:creationId xmlns:p14="http://schemas.microsoft.com/office/powerpoint/2010/main" val="1940854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34" y="1577604"/>
            <a:ext cx="11392525" cy="1009650"/>
          </a:xfrm>
        </p:spPr>
        <p:txBody>
          <a:bodyPr>
            <a:normAutofit fontScale="90000"/>
          </a:bodyPr>
          <a:lstStyle/>
          <a:p>
            <a:r>
              <a:rPr lang="en-US" dirty="0">
                <a:solidFill>
                  <a:schemeClr val="accent5">
                    <a:lumMod val="50000"/>
                  </a:schemeClr>
                </a:solidFill>
              </a:rPr>
              <a:t>Common Mistake: Your Employee Handbook is Set in Stone</a:t>
            </a:r>
          </a:p>
        </p:txBody>
      </p:sp>
      <p:sp>
        <p:nvSpPr>
          <p:cNvPr id="3" name="Content Placeholder 2"/>
          <p:cNvSpPr>
            <a:spLocks noGrp="1"/>
          </p:cNvSpPr>
          <p:nvPr>
            <p:ph idx="1"/>
          </p:nvPr>
        </p:nvSpPr>
        <p:spPr>
          <a:xfrm>
            <a:off x="838200" y="2863121"/>
            <a:ext cx="10515600" cy="3567659"/>
          </a:xfrm>
        </p:spPr>
        <p:txBody>
          <a:bodyPr>
            <a:normAutofit/>
          </a:bodyPr>
          <a:lstStyle/>
          <a:p>
            <a:r>
              <a:rPr lang="en-US" dirty="0"/>
              <a:t>The law can change rapidly, and new requirements can be implemented overnight.</a:t>
            </a:r>
          </a:p>
          <a:p>
            <a:endParaRPr lang="en-US" dirty="0"/>
          </a:p>
          <a:p>
            <a:pPr lvl="0"/>
            <a:r>
              <a:rPr lang="en-US" dirty="0">
                <a:solidFill>
                  <a:prstClr val="black"/>
                </a:solidFill>
              </a:rPr>
              <a:t>You handbook must be reviewed on a regular basis to ensure continued compliance with all applicable laws.</a:t>
            </a:r>
          </a:p>
          <a:p>
            <a:pPr marL="914400" lvl="2" indent="0">
              <a:buNone/>
            </a:pPr>
            <a:endParaRPr lang="en-US" dirty="0"/>
          </a:p>
        </p:txBody>
      </p:sp>
    </p:spTree>
    <p:extLst>
      <p:ext uri="{BB962C8B-B14F-4D97-AF65-F5344CB8AC3E}">
        <p14:creationId xmlns:p14="http://schemas.microsoft.com/office/powerpoint/2010/main" val="2919235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Questions? </a:t>
            </a:r>
          </a:p>
        </p:txBody>
      </p:sp>
      <p:sp>
        <p:nvSpPr>
          <p:cNvPr id="3" name="Content Placeholder 2"/>
          <p:cNvSpPr>
            <a:spLocks noGrp="1"/>
          </p:cNvSpPr>
          <p:nvPr>
            <p:ph idx="1"/>
          </p:nvPr>
        </p:nvSpPr>
        <p:spPr/>
        <p:txBody>
          <a:bodyPr/>
          <a:lstStyle/>
          <a:p>
            <a:r>
              <a:rPr lang="en-US" dirty="0"/>
              <a:t>Lisa Cooper</a:t>
            </a:r>
          </a:p>
          <a:p>
            <a:r>
              <a:rPr lang="en-US" dirty="0"/>
              <a:t>(251) 694-6266</a:t>
            </a:r>
          </a:p>
          <a:p>
            <a:r>
              <a:rPr lang="en-US" dirty="0">
                <a:hlinkClick r:id="rId2"/>
              </a:rPr>
              <a:t>LCooper@handfirm.com</a:t>
            </a:r>
            <a:r>
              <a:rPr lang="en-US" dirty="0"/>
              <a:t> </a:t>
            </a:r>
          </a:p>
        </p:txBody>
      </p:sp>
    </p:spTree>
    <p:extLst>
      <p:ext uri="{BB962C8B-B14F-4D97-AF65-F5344CB8AC3E}">
        <p14:creationId xmlns:p14="http://schemas.microsoft.com/office/powerpoint/2010/main" val="393202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391323"/>
            <a:ext cx="10845799" cy="1009650"/>
          </a:xfrm>
        </p:spPr>
        <p:txBody>
          <a:bodyPr>
            <a:normAutofit fontScale="90000"/>
          </a:bodyPr>
          <a:lstStyle/>
          <a:p>
            <a:r>
              <a:rPr lang="en-US" dirty="0">
                <a:solidFill>
                  <a:schemeClr val="accent5">
                    <a:lumMod val="50000"/>
                  </a:schemeClr>
                </a:solidFill>
              </a:rPr>
              <a:t>What Makes a Good Employee Handbook?</a:t>
            </a:r>
          </a:p>
        </p:txBody>
      </p:sp>
      <p:sp>
        <p:nvSpPr>
          <p:cNvPr id="3" name="Content Placeholder 2"/>
          <p:cNvSpPr>
            <a:spLocks noGrp="1"/>
          </p:cNvSpPr>
          <p:nvPr>
            <p:ph idx="1"/>
          </p:nvPr>
        </p:nvSpPr>
        <p:spPr>
          <a:xfrm>
            <a:off x="1014184" y="2397791"/>
            <a:ext cx="10515600" cy="3596601"/>
          </a:xfrm>
        </p:spPr>
        <p:txBody>
          <a:bodyPr>
            <a:normAutofit fontScale="92500" lnSpcReduction="10000"/>
          </a:bodyPr>
          <a:lstStyle/>
          <a:p>
            <a:r>
              <a:rPr lang="en-US" dirty="0"/>
              <a:t>A good employee handbook:</a:t>
            </a:r>
          </a:p>
          <a:p>
            <a:pPr lvl="1"/>
            <a:r>
              <a:rPr lang="en-US" dirty="0"/>
              <a:t>Provides explicit guidelines but allows for flexibility;</a:t>
            </a:r>
          </a:p>
          <a:p>
            <a:pPr lvl="1"/>
            <a:r>
              <a:rPr lang="en-US" dirty="0"/>
              <a:t>Uses straight forward language and is easy to read; and</a:t>
            </a:r>
          </a:p>
          <a:p>
            <a:pPr lvl="1"/>
            <a:r>
              <a:rPr lang="en-US" dirty="0"/>
              <a:t>Is User-friendly.</a:t>
            </a:r>
          </a:p>
          <a:p>
            <a:r>
              <a:rPr lang="en-US" dirty="0"/>
              <a:t>Ideally a employee handbook will:</a:t>
            </a:r>
          </a:p>
          <a:p>
            <a:pPr lvl="1"/>
            <a:r>
              <a:rPr lang="en-US" dirty="0"/>
              <a:t>Communicate clearly to employees what is expected of them;</a:t>
            </a:r>
          </a:p>
          <a:p>
            <a:pPr lvl="1"/>
            <a:r>
              <a:rPr lang="en-US" dirty="0"/>
              <a:t>Educate employees on what they can expect from management and leadership; and </a:t>
            </a:r>
          </a:p>
          <a:p>
            <a:pPr lvl="1"/>
            <a:r>
              <a:rPr lang="en-US" dirty="0"/>
              <a:t>Provide employees with clear guidance on how to address any workplace issues.</a:t>
            </a:r>
          </a:p>
          <a:p>
            <a:pPr lvl="1"/>
            <a:endParaRPr lang="en-US" dirty="0"/>
          </a:p>
        </p:txBody>
      </p:sp>
    </p:spTree>
    <p:extLst>
      <p:ext uri="{BB962C8B-B14F-4D97-AF65-F5344CB8AC3E}">
        <p14:creationId xmlns:p14="http://schemas.microsoft.com/office/powerpoint/2010/main" val="338175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1570711"/>
            <a:ext cx="10628086" cy="1009650"/>
          </a:xfrm>
        </p:spPr>
        <p:txBody>
          <a:bodyPr>
            <a:normAutofit fontScale="90000"/>
          </a:bodyPr>
          <a:lstStyle/>
          <a:p>
            <a:r>
              <a:rPr lang="en-US" dirty="0">
                <a:solidFill>
                  <a:schemeClr val="accent5">
                    <a:lumMod val="50000"/>
                  </a:schemeClr>
                </a:solidFill>
              </a:rPr>
              <a:t>What’s Inside: Introduction and Disclaimer</a:t>
            </a:r>
          </a:p>
        </p:txBody>
      </p:sp>
      <p:sp>
        <p:nvSpPr>
          <p:cNvPr id="3" name="Content Placeholder 2"/>
          <p:cNvSpPr>
            <a:spLocks noGrp="1"/>
          </p:cNvSpPr>
          <p:nvPr>
            <p:ph idx="1"/>
          </p:nvPr>
        </p:nvSpPr>
        <p:spPr>
          <a:xfrm>
            <a:off x="939800" y="2769047"/>
            <a:ext cx="10515600" cy="3596601"/>
          </a:xfrm>
        </p:spPr>
        <p:txBody>
          <a:bodyPr>
            <a:normAutofit lnSpcReduction="10000"/>
          </a:bodyPr>
          <a:lstStyle/>
          <a:p>
            <a:r>
              <a:rPr lang="en-US" dirty="0"/>
              <a:t>Introductory Statement</a:t>
            </a:r>
          </a:p>
          <a:p>
            <a:pPr lvl="1"/>
            <a:r>
              <a:rPr lang="en-US" dirty="0"/>
              <a:t>Explain the purpose of the Handbook</a:t>
            </a:r>
          </a:p>
          <a:p>
            <a:pPr lvl="1"/>
            <a:r>
              <a:rPr lang="en-US" dirty="0"/>
              <a:t>Makes clear that the employee is </a:t>
            </a:r>
            <a:r>
              <a:rPr lang="en-US" u="sng" dirty="0"/>
              <a:t>responsible for reading, understanding, and complying</a:t>
            </a:r>
          </a:p>
          <a:p>
            <a:r>
              <a:rPr lang="en-US" dirty="0"/>
              <a:t>Disclaimer</a:t>
            </a:r>
          </a:p>
          <a:p>
            <a:pPr lvl="1"/>
            <a:r>
              <a:rPr lang="en-US" dirty="0"/>
              <a:t>Nothing in this handbook creates a contract of employment.</a:t>
            </a:r>
          </a:p>
          <a:p>
            <a:pPr lvl="1"/>
            <a:r>
              <a:rPr lang="en-US" dirty="0"/>
              <a:t>The policies are only guidelines and the City reserves the right to change these policies and work rules at any time without notice.</a:t>
            </a:r>
          </a:p>
          <a:p>
            <a:pPr lvl="1"/>
            <a:r>
              <a:rPr lang="en-US" dirty="0"/>
              <a:t>Employment relationship </a:t>
            </a:r>
            <a:r>
              <a:rPr lang="en-US" u="sng" dirty="0"/>
              <a:t>is at will</a:t>
            </a:r>
            <a:r>
              <a:rPr lang="en-US" dirty="0"/>
              <a:t>. (if county or municipal law does not confer a property interest in employment and/or require cause)</a:t>
            </a:r>
          </a:p>
          <a:p>
            <a:pPr marL="0" indent="0">
              <a:buNone/>
            </a:pPr>
            <a:endParaRPr lang="en-US" dirty="0"/>
          </a:p>
        </p:txBody>
      </p:sp>
    </p:spTree>
    <p:extLst>
      <p:ext uri="{BB962C8B-B14F-4D97-AF65-F5344CB8AC3E}">
        <p14:creationId xmlns:p14="http://schemas.microsoft.com/office/powerpoint/2010/main" val="1939909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1E2B-FE55-4D08-B7DA-2FFD1B6492FB}"/>
              </a:ext>
            </a:extLst>
          </p:cNvPr>
          <p:cNvSpPr>
            <a:spLocks noGrp="1"/>
          </p:cNvSpPr>
          <p:nvPr>
            <p:ph type="title"/>
          </p:nvPr>
        </p:nvSpPr>
        <p:spPr>
          <a:xfrm>
            <a:off x="838200" y="1649077"/>
            <a:ext cx="10515600" cy="1009650"/>
          </a:xfrm>
        </p:spPr>
        <p:txBody>
          <a:bodyPr>
            <a:normAutofit/>
          </a:bodyPr>
          <a:lstStyle/>
          <a:p>
            <a:r>
              <a:rPr lang="en-US" dirty="0">
                <a:solidFill>
                  <a:schemeClr val="accent5">
                    <a:lumMod val="50000"/>
                  </a:schemeClr>
                </a:solidFill>
              </a:rPr>
              <a:t>What’s Inside: General Policies</a:t>
            </a:r>
            <a:endParaRPr lang="en-US" dirty="0"/>
          </a:p>
        </p:txBody>
      </p:sp>
      <p:sp>
        <p:nvSpPr>
          <p:cNvPr id="3" name="Content Placeholder 2">
            <a:extLst>
              <a:ext uri="{FF2B5EF4-FFF2-40B4-BE49-F238E27FC236}">
                <a16:creationId xmlns:a16="http://schemas.microsoft.com/office/drawing/2014/main" id="{C0C47897-0DA6-4B4E-92D9-AA3D7603BC4E}"/>
              </a:ext>
            </a:extLst>
          </p:cNvPr>
          <p:cNvSpPr>
            <a:spLocks noGrp="1"/>
          </p:cNvSpPr>
          <p:nvPr>
            <p:ph idx="1"/>
          </p:nvPr>
        </p:nvSpPr>
        <p:spPr>
          <a:xfrm>
            <a:off x="838200" y="2890956"/>
            <a:ext cx="10515600" cy="3596601"/>
          </a:xfrm>
        </p:spPr>
        <p:txBody>
          <a:bodyPr/>
          <a:lstStyle/>
          <a:p>
            <a:r>
              <a:rPr lang="en-US" dirty="0"/>
              <a:t>Equal Employment Opportunity Policy</a:t>
            </a:r>
          </a:p>
          <a:p>
            <a:r>
              <a:rPr lang="en-US" dirty="0"/>
              <a:t>Anti-Harassment Policy</a:t>
            </a:r>
          </a:p>
          <a:p>
            <a:r>
              <a:rPr lang="en-US" dirty="0"/>
              <a:t>Anti-Retaliation Policy</a:t>
            </a:r>
          </a:p>
          <a:p>
            <a:pPr lvl="0"/>
            <a:r>
              <a:rPr lang="en-US" dirty="0">
                <a:solidFill>
                  <a:prstClr val="black"/>
                </a:solidFill>
              </a:rPr>
              <a:t>Disability Accommodations Policy</a:t>
            </a:r>
          </a:p>
          <a:p>
            <a:pPr lvl="0"/>
            <a:r>
              <a:rPr lang="en-US" dirty="0">
                <a:solidFill>
                  <a:prstClr val="black"/>
                </a:solidFill>
              </a:rPr>
              <a:t>Religious Accommodation Policy</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86270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C99F-D70D-4B95-A4AC-F43BD49E3610}"/>
              </a:ext>
            </a:extLst>
          </p:cNvPr>
          <p:cNvSpPr>
            <a:spLocks noGrp="1"/>
          </p:cNvSpPr>
          <p:nvPr>
            <p:ph type="title"/>
          </p:nvPr>
        </p:nvSpPr>
        <p:spPr>
          <a:xfrm>
            <a:off x="838200" y="1896148"/>
            <a:ext cx="10515600" cy="1009650"/>
          </a:xfrm>
        </p:spPr>
        <p:txBody>
          <a:bodyPr>
            <a:normAutofit fontScale="90000"/>
          </a:bodyPr>
          <a:lstStyle/>
          <a:p>
            <a:r>
              <a:rPr lang="en-US" dirty="0">
                <a:solidFill>
                  <a:schemeClr val="accent5">
                    <a:lumMod val="50000"/>
                  </a:schemeClr>
                </a:solidFill>
              </a:rPr>
              <a:t>What’s Inside: Ethics and Non-Disclosure Policies</a:t>
            </a:r>
            <a:br>
              <a:rPr lang="en-US" dirty="0">
                <a:solidFill>
                  <a:schemeClr val="accent5">
                    <a:lumMod val="50000"/>
                  </a:schemeClr>
                </a:solidFill>
              </a:rPr>
            </a:b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AE99A25-6CC8-4E13-A517-1A075CADC0DB}"/>
              </a:ext>
            </a:extLst>
          </p:cNvPr>
          <p:cNvSpPr>
            <a:spLocks noGrp="1"/>
          </p:cNvSpPr>
          <p:nvPr>
            <p:ph idx="1"/>
          </p:nvPr>
        </p:nvSpPr>
        <p:spPr>
          <a:xfrm>
            <a:off x="838200" y="2905798"/>
            <a:ext cx="10515600" cy="3596601"/>
          </a:xfrm>
        </p:spPr>
        <p:txBody>
          <a:bodyPr/>
          <a:lstStyle/>
          <a:p>
            <a:r>
              <a:rPr lang="en-US" dirty="0"/>
              <a:t>Conflicts of Interest Policy</a:t>
            </a:r>
          </a:p>
          <a:p>
            <a:pPr lvl="1"/>
            <a:r>
              <a:rPr lang="en-US" dirty="0"/>
              <a:t>Government Employees are responsible for adhering to the standards for public employment as adopted by the Alabama Ethics Commission. Ala. Code § 36-25-1, </a:t>
            </a:r>
            <a:r>
              <a:rPr lang="en-US" i="1" dirty="0"/>
              <a:t>et. seq..</a:t>
            </a:r>
            <a:endParaRPr lang="en-US" dirty="0"/>
          </a:p>
          <a:p>
            <a:pPr>
              <a:spcBef>
                <a:spcPts val="1200"/>
              </a:spcBef>
            </a:pPr>
            <a:r>
              <a:rPr lang="en-US" dirty="0"/>
              <a:t>Non-Disclosure Requirements </a:t>
            </a:r>
          </a:p>
          <a:p>
            <a:pPr lvl="1"/>
            <a:r>
              <a:rPr lang="en-US" dirty="0"/>
              <a:t>Policy to protect the confidential information that employees receive and steps that they must take to protect it.</a:t>
            </a:r>
          </a:p>
        </p:txBody>
      </p:sp>
    </p:spTree>
    <p:extLst>
      <p:ext uri="{BB962C8B-B14F-4D97-AF65-F5344CB8AC3E}">
        <p14:creationId xmlns:p14="http://schemas.microsoft.com/office/powerpoint/2010/main" val="395112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9" y="1773911"/>
            <a:ext cx="11292113" cy="1009650"/>
          </a:xfrm>
        </p:spPr>
        <p:txBody>
          <a:bodyPr>
            <a:normAutofit fontScale="90000"/>
          </a:bodyPr>
          <a:lstStyle/>
          <a:p>
            <a:r>
              <a:rPr lang="en-US" dirty="0">
                <a:solidFill>
                  <a:schemeClr val="accent5">
                    <a:lumMod val="50000"/>
                  </a:schemeClr>
                </a:solidFill>
              </a:rPr>
              <a:t>What’s Inside: Employee Compensation and Benefits </a:t>
            </a:r>
            <a:endParaRPr lang="en-US" dirty="0"/>
          </a:p>
        </p:txBody>
      </p:sp>
      <p:sp>
        <p:nvSpPr>
          <p:cNvPr id="3" name="Content Placeholder 2"/>
          <p:cNvSpPr>
            <a:spLocks noGrp="1"/>
          </p:cNvSpPr>
          <p:nvPr>
            <p:ph idx="1"/>
          </p:nvPr>
        </p:nvSpPr>
        <p:spPr>
          <a:xfrm>
            <a:off x="781957" y="2921447"/>
            <a:ext cx="10628086" cy="3624495"/>
          </a:xfrm>
        </p:spPr>
        <p:txBody>
          <a:bodyPr>
            <a:normAutofit fontScale="92500" lnSpcReduction="20000"/>
          </a:bodyPr>
          <a:lstStyle/>
          <a:p>
            <a:pPr lvl="0"/>
            <a:r>
              <a:rPr lang="en-US" dirty="0"/>
              <a:t>Employee Classifications</a:t>
            </a:r>
          </a:p>
          <a:p>
            <a:pPr lvl="1"/>
            <a:r>
              <a:rPr lang="en-US" dirty="0"/>
              <a:t>Full-time or part-time </a:t>
            </a:r>
          </a:p>
          <a:p>
            <a:pPr lvl="1"/>
            <a:r>
              <a:rPr lang="en-US" dirty="0"/>
              <a:t>Classified </a:t>
            </a:r>
          </a:p>
          <a:p>
            <a:pPr lvl="1"/>
            <a:r>
              <a:rPr lang="en-US" dirty="0"/>
              <a:t>Probationary</a:t>
            </a:r>
          </a:p>
          <a:p>
            <a:pPr lvl="0"/>
            <a:r>
              <a:rPr lang="en-US" dirty="0"/>
              <a:t>Payroll and Compensation Policies</a:t>
            </a:r>
          </a:p>
          <a:p>
            <a:pPr lvl="1"/>
            <a:r>
              <a:rPr lang="en-US" dirty="0"/>
              <a:t>Employee responsibilities regarding timekeeping</a:t>
            </a:r>
          </a:p>
          <a:p>
            <a:pPr lvl="1"/>
            <a:r>
              <a:rPr lang="en-US" dirty="0"/>
              <a:t>Overtime Policy (OT policy for police and firefighters)</a:t>
            </a:r>
          </a:p>
          <a:p>
            <a:pPr lvl="1"/>
            <a:r>
              <a:rPr lang="en-US" dirty="0"/>
              <a:t>Compensatory Time Policy </a:t>
            </a:r>
          </a:p>
          <a:p>
            <a:pPr lvl="1"/>
            <a:r>
              <a:rPr lang="en-US" dirty="0"/>
              <a:t>Employee workweeks</a:t>
            </a:r>
          </a:p>
          <a:p>
            <a:pPr lvl="1"/>
            <a:r>
              <a:rPr lang="en-US" dirty="0"/>
              <a:t>Lactation breaks</a:t>
            </a:r>
          </a:p>
          <a:p>
            <a:pPr lvl="1"/>
            <a:r>
              <a:rPr lang="en-US" dirty="0"/>
              <a:t>Benefits</a:t>
            </a:r>
          </a:p>
        </p:txBody>
      </p:sp>
    </p:spTree>
    <p:extLst>
      <p:ext uri="{BB962C8B-B14F-4D97-AF65-F5344CB8AC3E}">
        <p14:creationId xmlns:p14="http://schemas.microsoft.com/office/powerpoint/2010/main" val="307911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0711"/>
            <a:ext cx="10976429" cy="1009650"/>
          </a:xfrm>
        </p:spPr>
        <p:txBody>
          <a:bodyPr>
            <a:normAutofit fontScale="90000"/>
          </a:bodyPr>
          <a:lstStyle/>
          <a:p>
            <a:r>
              <a:rPr lang="en-US" dirty="0">
                <a:solidFill>
                  <a:schemeClr val="accent5">
                    <a:lumMod val="50000"/>
                  </a:schemeClr>
                </a:solidFill>
              </a:rPr>
              <a:t>What’s Inside: Leave and Time Off Policies </a:t>
            </a:r>
            <a:endParaRPr lang="en-US" dirty="0"/>
          </a:p>
        </p:txBody>
      </p:sp>
      <p:sp>
        <p:nvSpPr>
          <p:cNvPr id="3" name="Content Placeholder 2"/>
          <p:cNvSpPr>
            <a:spLocks noGrp="1"/>
          </p:cNvSpPr>
          <p:nvPr>
            <p:ph idx="1"/>
          </p:nvPr>
        </p:nvSpPr>
        <p:spPr>
          <a:xfrm>
            <a:off x="838200" y="2710989"/>
            <a:ext cx="10515600" cy="3596601"/>
          </a:xfrm>
        </p:spPr>
        <p:txBody>
          <a:bodyPr>
            <a:normAutofit fontScale="85000" lnSpcReduction="20000"/>
          </a:bodyPr>
          <a:lstStyle/>
          <a:p>
            <a:r>
              <a:rPr lang="en-US" sz="3200" dirty="0"/>
              <a:t>Official Holidays</a:t>
            </a:r>
          </a:p>
          <a:p>
            <a:r>
              <a:rPr lang="en-US" sz="3200" dirty="0"/>
              <a:t>Vacation/PTO</a:t>
            </a:r>
          </a:p>
          <a:p>
            <a:r>
              <a:rPr lang="en-US" sz="3200" dirty="0"/>
              <a:t>Leave</a:t>
            </a:r>
          </a:p>
          <a:p>
            <a:pPr lvl="1"/>
            <a:r>
              <a:rPr lang="en-US" sz="2800" dirty="0"/>
              <a:t>Sick Leave</a:t>
            </a:r>
          </a:p>
          <a:p>
            <a:pPr lvl="1"/>
            <a:r>
              <a:rPr lang="en-US" sz="2800" dirty="0"/>
              <a:t>Parental Leave</a:t>
            </a:r>
          </a:p>
          <a:p>
            <a:pPr lvl="1"/>
            <a:r>
              <a:rPr lang="en-US" sz="2800" dirty="0"/>
              <a:t>FMLA Leave</a:t>
            </a:r>
          </a:p>
          <a:p>
            <a:pPr lvl="1"/>
            <a:r>
              <a:rPr lang="en-US" sz="2800" dirty="0"/>
              <a:t>USERRA</a:t>
            </a:r>
          </a:p>
          <a:p>
            <a:pPr lvl="1"/>
            <a:r>
              <a:rPr lang="en-US" sz="2800" dirty="0"/>
              <a:t>State Military Leave (Ala. Code § 31-2-13)</a:t>
            </a:r>
          </a:p>
          <a:p>
            <a:pPr lvl="1"/>
            <a:r>
              <a:rPr lang="en-US" sz="2800" dirty="0"/>
              <a:t>Jury Duty</a:t>
            </a:r>
          </a:p>
          <a:p>
            <a:pPr lvl="1"/>
            <a:r>
              <a:rPr lang="en-US" sz="2800" dirty="0"/>
              <a:t>Miscellaneous other leave (bereavement, etc.)</a:t>
            </a:r>
          </a:p>
        </p:txBody>
      </p:sp>
    </p:spTree>
    <p:extLst>
      <p:ext uri="{BB962C8B-B14F-4D97-AF65-F5344CB8AC3E}">
        <p14:creationId xmlns:p14="http://schemas.microsoft.com/office/powerpoint/2010/main" val="4153810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HS_Template.potx" id="{C6E86ADB-AEAB-49DB-A07A-402159EBCD29}" vid="{858B7256-56D9-46B7-8096-A529BE7A00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 H A N D F I R M D B ! 7 3 8 5 2 1 0 . 1 < / d o c u m e n t i d >  
     < s e n d e r i d > L I S A D C < / s e n d e r i d >  
     < s e n d e r e m a i l > L C O O P E R @ H A N D F I R M . C O M < / s e n d e r e m a i l >  
     < l a s t m o d i f i e d > 2 0 2 1 - 0 7 - 0 1 T 1 1 : 1 8 : 4 0 . 0 0 0 0 0 0 0 - 0 5 : 0 0 < / l a s t m o d i f i e d >  
     < d a t a b a s e > H A N D F I R M D B < / d a t a b a s e >  
 < / p r o p e r t i e s > 
</file>

<file path=docProps/app.xml><?xml version="1.0" encoding="utf-8"?>
<Properties xmlns="http://schemas.openxmlformats.org/officeDocument/2006/extended-properties" xmlns:vt="http://schemas.openxmlformats.org/officeDocument/2006/docPropsVTypes">
  <Template>HAHS_PowerPoint_Template</Template>
  <TotalTime>1263</TotalTime>
  <Words>1353</Words>
  <Application>Microsoft Office PowerPoint</Application>
  <PresentationFormat>Widescreen</PresentationFormat>
  <Paragraphs>169</Paragraphs>
  <Slides>32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Building a Personnel Policy Handbook</vt:lpstr>
      <vt:lpstr>Outline</vt:lpstr>
      <vt:lpstr>An Employee Handbook: What is it? </vt:lpstr>
      <vt:lpstr>What Makes a Good Employee Handbook?</vt:lpstr>
      <vt:lpstr>What’s Inside: Introduction and Disclaimer</vt:lpstr>
      <vt:lpstr>What’s Inside: General Policies</vt:lpstr>
      <vt:lpstr>What’s Inside: Ethics and Non-Disclosure Policies </vt:lpstr>
      <vt:lpstr>What’s Inside: Employee Compensation and Benefits </vt:lpstr>
      <vt:lpstr>What’s Inside: Leave and Time Off Policies </vt:lpstr>
      <vt:lpstr>What’s Inside: On the Job Policies </vt:lpstr>
      <vt:lpstr>What’s Inside: Health and Safety </vt:lpstr>
      <vt:lpstr>Creating an Employee Handbook – What’s Inside: Employee Acknowledgment Form</vt:lpstr>
      <vt:lpstr>Creating an Employee Handbook –Employee Acknowledgment Form Sample</vt:lpstr>
      <vt:lpstr>Key Policies and Pitfalls </vt:lpstr>
      <vt:lpstr>Key Policies: Equal Opportunity Policies</vt:lpstr>
      <vt:lpstr>Key Policies: Sample Equal Opportunity Policy</vt:lpstr>
      <vt:lpstr>Key Policies: Anti-Harassment</vt:lpstr>
      <vt:lpstr>Key Policies: Anti-Retaliation</vt:lpstr>
      <vt:lpstr>Key Policies: Excerpt from an Anti-Harassment Sample Policy</vt:lpstr>
      <vt:lpstr>Key Policies: Excerpt from an Anti-Retaliation Sample Policy</vt:lpstr>
      <vt:lpstr>Key Policies: Disability Accommodations</vt:lpstr>
      <vt:lpstr>Key Policies: Disability Accommodations Sample Policy </vt:lpstr>
      <vt:lpstr>Key Policies: Discipline</vt:lpstr>
      <vt:lpstr>Key Policies: Discipline/Due Process</vt:lpstr>
      <vt:lpstr>Key Policies: Social Media Policy</vt:lpstr>
      <vt:lpstr>Key Policies: Computer Usage and Internet Policy </vt:lpstr>
      <vt:lpstr>Common Mistake: Failing to Get Buy-in</vt:lpstr>
      <vt:lpstr>Common Mistake: Overly Prescriptive Policies or Overly Broad Policies</vt:lpstr>
      <vt:lpstr>Common Mistake: Your Policy Does Not Match Your Practice</vt:lpstr>
      <vt:lpstr>Common Mistake: Lack of Access</vt:lpstr>
      <vt:lpstr>Common Mistake: Your Employee Handbook is Set in Stone</vt:lpstr>
      <vt:lpstr>Comments?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Harassment Prevention Training</dc:title>
  <dc:creator>Christine Hart</dc:creator>
  <cp:lastModifiedBy>Lisa Darnley Cooper</cp:lastModifiedBy>
  <cp:revision>124</cp:revision>
  <cp:lastPrinted>2021-07-01T16:13:37Z</cp:lastPrinted>
  <dcterms:created xsi:type="dcterms:W3CDTF">2020-12-02T22:43:47Z</dcterms:created>
  <dcterms:modified xsi:type="dcterms:W3CDTF">2021-07-01T16:18:40Z</dcterms:modified>
</cp:coreProperties>
</file>